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8" r:id="rId9"/>
    <p:sldId id="266" r:id="rId10"/>
    <p:sldId id="264" r:id="rId11"/>
    <p:sldId id="265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98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16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05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71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202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75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657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38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71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16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76DB771-B2AE-4800-BCAE-3689358A76CF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9B80FA3-3C9F-4596-91D7-66D02582E3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CCC14-CF4A-4FAD-9852-D702073015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B5D53-E743-48B0-949A-276D21C38C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1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9512" y="7029400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7893496"/>
            <a:ext cx="6400800" cy="144016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753344" y="1760851"/>
            <a:ext cx="7704856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>
                <a:solidFill>
                  <a:schemeClr val="bg1"/>
                </a:solidFill>
                <a:latin typeface="Calibri"/>
              </a:rPr>
              <a:t>Lecture 2, first year</a:t>
            </a:r>
          </a:p>
          <a:p>
            <a:pPr lvl="0" algn="ctr">
              <a:spcBef>
                <a:spcPct val="20000"/>
              </a:spcBef>
            </a:pPr>
            <a:r>
              <a:rPr lang="en-US" sz="3200" b="1" dirty="0">
                <a:solidFill>
                  <a:schemeClr val="bg1"/>
                </a:solidFill>
                <a:latin typeface="Calibri"/>
              </a:rPr>
              <a:t> Burn out furnace and Centrifugal casting machine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5800" y="660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Dental lab equipment</a:t>
            </a:r>
          </a:p>
        </p:txBody>
      </p:sp>
    </p:spTree>
    <p:extLst>
      <p:ext uri="{BB962C8B-B14F-4D97-AF65-F5344CB8AC3E}">
        <p14:creationId xmlns:p14="http://schemas.microsoft.com/office/powerpoint/2010/main" val="281109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7389440"/>
            <a:ext cx="8229600" cy="43204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389440"/>
            <a:ext cx="8229600" cy="9361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2"/>
          <p:cNvSpPr txBox="1"/>
          <p:nvPr/>
        </p:nvSpPr>
        <p:spPr>
          <a:xfrm>
            <a:off x="18015" y="332656"/>
            <a:ext cx="9144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kumimoji="0" lang="en-US" sz="24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Is a furnace with  external heated chamber , the walls radiantly heat the content of the chamber, so that the material being heated  has no contact with the flame, and a high temperature atmosphere is created  ( 1200 – more than 2000 c ) The furnace is heated by electric elements and is insulated with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Ceramic </a:t>
            </a:r>
            <a:r>
              <a:rPr lang="en-US" sz="2400" kern="0">
                <a:latin typeface="Times New Roman" pitchFamily="18" charset="0"/>
                <a:cs typeface="Times New Roman" pitchFamily="18" charset="0"/>
              </a:rPr>
              <a:t>fiber  .</a:t>
            </a:r>
            <a:endParaRPr lang="en-US" sz="2400" kern="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179765"/>
            <a:ext cx="3617882" cy="367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123728" y="-8284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Muffle oven ( burn out furnace 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3237460"/>
            <a:ext cx="5652121" cy="351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06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8037512"/>
            <a:ext cx="8229600" cy="106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893496"/>
            <a:ext cx="8229600" cy="15121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مستطيل 3"/>
          <p:cNvSpPr/>
          <p:nvPr/>
        </p:nvSpPr>
        <p:spPr>
          <a:xfrm>
            <a:off x="107504" y="548680"/>
            <a:ext cx="9036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 chrome – cobalt and crown and bridge  , 1- wax elimination , 2- heating investment models , There are many types and sizes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9" y="2708920"/>
            <a:ext cx="3060700" cy="216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831" y="2736192"/>
            <a:ext cx="2948946" cy="216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77" y="2695776"/>
            <a:ext cx="3060700" cy="227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33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6512" y="404664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They are rings used to confine  fluid investment  material  around the  wax pattern  while the investment sets ,  it comes in different sizes , made from  stainless steel or plastic , with plastic ring former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1" y="3140968"/>
            <a:ext cx="3509531" cy="24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3155104"/>
            <a:ext cx="3035307" cy="239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186" y="3155104"/>
            <a:ext cx="2616813" cy="239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2483768" y="-11855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Casting ring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9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548680"/>
            <a:ext cx="91440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Centrifugal Casting machines 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 an equipment makes  use of centrifugal force to thrust the liquid metal into the mold. They are used to melt and cast a variety of alloys. for casting removable partial denture frameworks and crown and bridge</a:t>
            </a:r>
          </a:p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centrifugal casting machine: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1- conventional ( spring wound ) centrifugal casting machine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 Electric centrifugal casting machine 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Vestacast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centrifugal casting machine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3" y="4077072"/>
            <a:ext cx="3041650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203" y="4221087"/>
            <a:ext cx="3117973" cy="26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955" y="4221088"/>
            <a:ext cx="2908300" cy="263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"/>
          <p:cNvSpPr txBox="1"/>
          <p:nvPr/>
        </p:nvSpPr>
        <p:spPr>
          <a:xfrm>
            <a:off x="1279514" y="631824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3851920" y="640393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734644" y="638577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6009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3560" y="404664"/>
            <a:ext cx="90600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Parts of conventional centrifugal casting machine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1-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base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 is the support center, it must have high strength and located in non- moving surface to avoid vibration or rotation during  casting  it contains movement lock and the spring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2-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pin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– contain the spring used to rotate the arm during casting process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560" y="3861048"/>
            <a:ext cx="3710564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3861048"/>
            <a:ext cx="3027162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668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counterweight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, a heavy metal  which can be increased and decreased to balance the weight of the ring the counterweight is placed on the balancing arm which is connected to the base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568" y="1868959"/>
            <a:ext cx="913974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71" y="3068960"/>
            <a:ext cx="4609058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2870558" y="4013391"/>
            <a:ext cx="484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bg1"/>
                </a:solidFill>
              </a:rPr>
              <a:t>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5364088" y="3701539"/>
            <a:ext cx="484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noProof="0" dirty="0">
                <a:solidFill>
                  <a:sysClr val="windowText" lastClr="000000"/>
                </a:solidFill>
              </a:rPr>
              <a:t>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0264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404664"/>
            <a:ext cx="90339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5- cradle :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is metal housing to seat the casting ring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head plate </a:t>
            </a:r>
            <a:r>
              <a:rPr lang="en-US" sz="28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support the casting ring from the back to prevent its displacement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7-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bracke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t: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fix the crucible in fixed position and prevent its movement during rotation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" y="3729585"/>
            <a:ext cx="4211960" cy="310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5025"/>
            <a:ext cx="4104456" cy="319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7489271" y="4477677"/>
            <a:ext cx="395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ysClr val="windowText" lastClr="000000"/>
                </a:solidFill>
              </a:rPr>
              <a:t>5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8120291" y="3972217"/>
            <a:ext cx="530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noProof="0" dirty="0">
                <a:solidFill>
                  <a:sysClr val="windowText" lastClr="000000"/>
                </a:solidFill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02015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79512" y="548680"/>
            <a:ext cx="8834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Electrical resistance heated centrifuge casting  machine  </a:t>
            </a:r>
            <a:endParaRPr lang="en-US" b="1" dirty="0"/>
          </a:p>
        </p:txBody>
      </p:sp>
      <p:sp>
        <p:nvSpPr>
          <p:cNvPr id="3" name="مستطيل 2"/>
          <p:cNvSpPr/>
          <p:nvPr/>
        </p:nvSpPr>
        <p:spPr>
          <a:xfrm>
            <a:off x="0" y="1054515"/>
            <a:ext cx="8685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kern="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1.The alloy is placed in graphite or ceramic crucible and heated with the help of a resistance  based heating unit </a:t>
            </a:r>
          </a:p>
          <a:p>
            <a:pPr>
              <a:lnSpc>
                <a:spcPct val="150000"/>
              </a:lnSpc>
            </a:pPr>
            <a:r>
              <a:rPr lang="en-US" sz="2000" b="1" kern="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2.The crucible of this unit is located flush with casting ring </a:t>
            </a:r>
          </a:p>
          <a:p>
            <a:pPr>
              <a:lnSpc>
                <a:spcPct val="150000"/>
              </a:lnSpc>
            </a:pPr>
            <a:r>
              <a:rPr lang="en-US" sz="2000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3.This allow alloy to stay molten for slightly longer time which ensure continuous flow of molten metal and proper solidification from tip casting to the button  surface  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93" y="3914224"/>
            <a:ext cx="4453069" cy="291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" y="3914224"/>
            <a:ext cx="4595005" cy="29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8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520512"/>
            <a:ext cx="9036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Vestacast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centrifugal casting machine</a:t>
            </a:r>
          </a:p>
          <a:p>
            <a:pPr lvl="0">
              <a:lnSpc>
                <a:spcPct val="150000"/>
              </a:lnSpc>
            </a:pP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Vestacast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is a compact, easy to operate induction casting machine for melting and casting all dental alloys  up to  1750 ºC with exception of titanium and titanium alloys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0" y="3212976"/>
            <a:ext cx="4359275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428" y="3837975"/>
            <a:ext cx="4907572" cy="3023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31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434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84"/>
            <a:ext cx="4716016" cy="520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085"/>
            <a:ext cx="4427983" cy="513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54830" y="5874525"/>
            <a:ext cx="145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Induction coil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0929" y="5836622"/>
            <a:ext cx="421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Water supply for cooling  the induction coil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76256" y="2492896"/>
            <a:ext cx="72008" cy="3343726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47207" y="3789040"/>
            <a:ext cx="0" cy="208360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923928" y="3284984"/>
            <a:ext cx="0" cy="29569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63860" y="6309320"/>
            <a:ext cx="1552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counterweight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907704" y="2348880"/>
            <a:ext cx="72008" cy="396044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4695" y="6315029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crucible</a:t>
            </a:r>
          </a:p>
        </p:txBody>
      </p:sp>
    </p:spTree>
    <p:extLst>
      <p:ext uri="{BB962C8B-B14F-4D97-AF65-F5344CB8AC3E}">
        <p14:creationId xmlns:p14="http://schemas.microsoft.com/office/powerpoint/2010/main" val="441559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2"/>
            <a:ext cx="9143999" cy="6853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07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322</TotalTime>
  <Words>463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Trebuchet MS</vt:lpstr>
      <vt:lpstr>Wingdings 2</vt:lpstr>
      <vt:lpstr>حضري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Enjoy My Fine Releases.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DR.Ahmed Saker 2O11</dc:creator>
  <cp:lastModifiedBy>MSI</cp:lastModifiedBy>
  <cp:revision>20</cp:revision>
  <dcterms:created xsi:type="dcterms:W3CDTF">2023-04-01T19:07:30Z</dcterms:created>
  <dcterms:modified xsi:type="dcterms:W3CDTF">2024-11-13T20:07:14Z</dcterms:modified>
</cp:coreProperties>
</file>