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9"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71" autoAdjust="0"/>
    <p:restoredTop sz="94660"/>
  </p:normalViewPr>
  <p:slideViewPr>
    <p:cSldViewPr snapToGrid="0">
      <p:cViewPr varScale="1">
        <p:scale>
          <a:sx n="82" d="100"/>
          <a:sy n="82" d="100"/>
        </p:scale>
        <p:origin x="720" y="7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100051" y="4455620"/>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BFAD097-D326-4A45-B637-A2CBAB307B95}" type="datetimeFigureOut">
              <a:rPr lang="ar-IQ" smtClean="0"/>
              <a:t>12/05/1446</a:t>
            </a:fld>
            <a:endParaRPr lang="ar-IQ"/>
          </a:p>
        </p:txBody>
      </p:sp>
      <p:sp>
        <p:nvSpPr>
          <p:cNvPr id="5" name="Footer Placeholder 4"/>
          <p:cNvSpPr>
            <a:spLocks noGrp="1"/>
          </p:cNvSpPr>
          <p:nvPr>
            <p:ph type="ftr" sz="quarter" idx="11"/>
          </p:nvPr>
        </p:nvSpPr>
        <p:spPr/>
        <p:txBody>
          <a:bodyPr/>
          <a:lstStyle/>
          <a:p>
            <a:endParaRPr lang="ar-IQ"/>
          </a:p>
        </p:txBody>
      </p:sp>
      <p:sp>
        <p:nvSpPr>
          <p:cNvPr id="6" name="Slide Number Placeholder 5"/>
          <p:cNvSpPr>
            <a:spLocks noGrp="1"/>
          </p:cNvSpPr>
          <p:nvPr>
            <p:ph type="sldNum" sz="quarter" idx="12"/>
          </p:nvPr>
        </p:nvSpPr>
        <p:spPr/>
        <p:txBody>
          <a:bodyPr/>
          <a:lstStyle/>
          <a:p>
            <a:fld id="{21FAF686-6E53-415D-8AC0-68B94F147924}" type="slidenum">
              <a:rPr lang="ar-IQ" smtClean="0"/>
              <a:t>‹#›</a:t>
            </a:fld>
            <a:endParaRPr lang="ar-IQ"/>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992262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BFAD097-D326-4A45-B637-A2CBAB307B95}" type="datetimeFigureOut">
              <a:rPr lang="ar-IQ" smtClean="0"/>
              <a:t>12/05/1446</a:t>
            </a:fld>
            <a:endParaRPr lang="ar-IQ"/>
          </a:p>
        </p:txBody>
      </p:sp>
      <p:sp>
        <p:nvSpPr>
          <p:cNvPr id="5" name="Footer Placeholder 4"/>
          <p:cNvSpPr>
            <a:spLocks noGrp="1"/>
          </p:cNvSpPr>
          <p:nvPr>
            <p:ph type="ftr" sz="quarter" idx="11"/>
          </p:nvPr>
        </p:nvSpPr>
        <p:spPr/>
        <p:txBody>
          <a:bodyPr/>
          <a:lstStyle/>
          <a:p>
            <a:endParaRPr lang="ar-IQ"/>
          </a:p>
        </p:txBody>
      </p:sp>
      <p:sp>
        <p:nvSpPr>
          <p:cNvPr id="6" name="Slide Number Placeholder 5"/>
          <p:cNvSpPr>
            <a:spLocks noGrp="1"/>
          </p:cNvSpPr>
          <p:nvPr>
            <p:ph type="sldNum" sz="quarter" idx="12"/>
          </p:nvPr>
        </p:nvSpPr>
        <p:spPr/>
        <p:txBody>
          <a:bodyPr/>
          <a:lstStyle/>
          <a:p>
            <a:fld id="{21FAF686-6E53-415D-8AC0-68B94F147924}" type="slidenum">
              <a:rPr lang="ar-IQ" smtClean="0"/>
              <a:t>‹#›</a:t>
            </a:fld>
            <a:endParaRPr lang="ar-IQ"/>
          </a:p>
        </p:txBody>
      </p:sp>
    </p:spTree>
    <p:extLst>
      <p:ext uri="{BB962C8B-B14F-4D97-AF65-F5344CB8AC3E}">
        <p14:creationId xmlns:p14="http://schemas.microsoft.com/office/powerpoint/2010/main" val="17675968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BFAD097-D326-4A45-B637-A2CBAB307B95}" type="datetimeFigureOut">
              <a:rPr lang="ar-IQ" smtClean="0"/>
              <a:t>12/05/1446</a:t>
            </a:fld>
            <a:endParaRPr lang="ar-IQ"/>
          </a:p>
        </p:txBody>
      </p:sp>
      <p:sp>
        <p:nvSpPr>
          <p:cNvPr id="5" name="Footer Placeholder 4"/>
          <p:cNvSpPr>
            <a:spLocks noGrp="1"/>
          </p:cNvSpPr>
          <p:nvPr>
            <p:ph type="ftr" sz="quarter" idx="11"/>
          </p:nvPr>
        </p:nvSpPr>
        <p:spPr/>
        <p:txBody>
          <a:bodyPr/>
          <a:lstStyle/>
          <a:p>
            <a:endParaRPr lang="ar-IQ"/>
          </a:p>
        </p:txBody>
      </p:sp>
      <p:sp>
        <p:nvSpPr>
          <p:cNvPr id="6" name="Slide Number Placeholder 5"/>
          <p:cNvSpPr>
            <a:spLocks noGrp="1"/>
          </p:cNvSpPr>
          <p:nvPr>
            <p:ph type="sldNum" sz="quarter" idx="12"/>
          </p:nvPr>
        </p:nvSpPr>
        <p:spPr/>
        <p:txBody>
          <a:bodyPr/>
          <a:lstStyle/>
          <a:p>
            <a:fld id="{21FAF686-6E53-415D-8AC0-68B94F147924}" type="slidenum">
              <a:rPr lang="ar-IQ" smtClean="0"/>
              <a:t>‹#›</a:t>
            </a:fld>
            <a:endParaRPr lang="ar-IQ"/>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456665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97279" y="1845734"/>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BFAD097-D326-4A45-B637-A2CBAB307B95}" type="datetimeFigureOut">
              <a:rPr lang="ar-IQ" smtClean="0"/>
              <a:t>12/05/1446</a:t>
            </a:fld>
            <a:endParaRPr lang="ar-IQ"/>
          </a:p>
        </p:txBody>
      </p:sp>
      <p:sp>
        <p:nvSpPr>
          <p:cNvPr id="6" name="Footer Placeholder 5"/>
          <p:cNvSpPr>
            <a:spLocks noGrp="1"/>
          </p:cNvSpPr>
          <p:nvPr>
            <p:ph type="ftr" sz="quarter" idx="11"/>
          </p:nvPr>
        </p:nvSpPr>
        <p:spPr/>
        <p:txBody>
          <a:bodyPr/>
          <a:lstStyle/>
          <a:p>
            <a:endParaRPr lang="ar-IQ"/>
          </a:p>
        </p:txBody>
      </p:sp>
      <p:sp>
        <p:nvSpPr>
          <p:cNvPr id="7" name="Slide Number Placeholder 6"/>
          <p:cNvSpPr>
            <a:spLocks noGrp="1"/>
          </p:cNvSpPr>
          <p:nvPr>
            <p:ph type="sldNum" sz="quarter" idx="12"/>
          </p:nvPr>
        </p:nvSpPr>
        <p:spPr/>
        <p:txBody>
          <a:bodyPr/>
          <a:lstStyle/>
          <a:p>
            <a:fld id="{21FAF686-6E53-415D-8AC0-68B94F147924}" type="slidenum">
              <a:rPr lang="ar-IQ" smtClean="0"/>
              <a:t>‹#›</a:t>
            </a:fld>
            <a:endParaRPr lang="ar-IQ"/>
          </a:p>
        </p:txBody>
      </p:sp>
    </p:spTree>
    <p:extLst>
      <p:ext uri="{BB962C8B-B14F-4D97-AF65-F5344CB8AC3E}">
        <p14:creationId xmlns:p14="http://schemas.microsoft.com/office/powerpoint/2010/main" val="39908197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97280" y="2582334"/>
            <a:ext cx="493776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17920" y="2582334"/>
            <a:ext cx="493776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BFAD097-D326-4A45-B637-A2CBAB307B95}" type="datetimeFigureOut">
              <a:rPr lang="ar-IQ" smtClean="0"/>
              <a:t>12/05/1446</a:t>
            </a:fld>
            <a:endParaRPr lang="ar-IQ"/>
          </a:p>
        </p:txBody>
      </p:sp>
      <p:sp>
        <p:nvSpPr>
          <p:cNvPr id="8" name="Footer Placeholder 7"/>
          <p:cNvSpPr>
            <a:spLocks noGrp="1"/>
          </p:cNvSpPr>
          <p:nvPr>
            <p:ph type="ftr" sz="quarter" idx="11"/>
          </p:nvPr>
        </p:nvSpPr>
        <p:spPr/>
        <p:txBody>
          <a:bodyPr/>
          <a:lstStyle/>
          <a:p>
            <a:endParaRPr lang="ar-IQ"/>
          </a:p>
        </p:txBody>
      </p:sp>
      <p:sp>
        <p:nvSpPr>
          <p:cNvPr id="9" name="Slide Number Placeholder 8"/>
          <p:cNvSpPr>
            <a:spLocks noGrp="1"/>
          </p:cNvSpPr>
          <p:nvPr>
            <p:ph type="sldNum" sz="quarter" idx="12"/>
          </p:nvPr>
        </p:nvSpPr>
        <p:spPr/>
        <p:txBody>
          <a:bodyPr/>
          <a:lstStyle/>
          <a:p>
            <a:fld id="{21FAF686-6E53-415D-8AC0-68B94F147924}" type="slidenum">
              <a:rPr lang="ar-IQ" smtClean="0"/>
              <a:t>‹#›</a:t>
            </a:fld>
            <a:endParaRPr lang="ar-IQ"/>
          </a:p>
        </p:txBody>
      </p:sp>
    </p:spTree>
    <p:extLst>
      <p:ext uri="{BB962C8B-B14F-4D97-AF65-F5344CB8AC3E}">
        <p14:creationId xmlns:p14="http://schemas.microsoft.com/office/powerpoint/2010/main" val="8559521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BFAD097-D326-4A45-B637-A2CBAB307B95}" type="datetimeFigureOut">
              <a:rPr lang="ar-IQ" smtClean="0"/>
              <a:t>12/05/1446</a:t>
            </a:fld>
            <a:endParaRPr lang="ar-IQ"/>
          </a:p>
        </p:txBody>
      </p:sp>
      <p:sp>
        <p:nvSpPr>
          <p:cNvPr id="4" name="Footer Placeholder 3"/>
          <p:cNvSpPr>
            <a:spLocks noGrp="1"/>
          </p:cNvSpPr>
          <p:nvPr>
            <p:ph type="ftr" sz="quarter" idx="11"/>
          </p:nvPr>
        </p:nvSpPr>
        <p:spPr/>
        <p:txBody>
          <a:bodyPr/>
          <a:lstStyle/>
          <a:p>
            <a:endParaRPr lang="ar-IQ"/>
          </a:p>
        </p:txBody>
      </p:sp>
      <p:sp>
        <p:nvSpPr>
          <p:cNvPr id="5" name="Slide Number Placeholder 4"/>
          <p:cNvSpPr>
            <a:spLocks noGrp="1"/>
          </p:cNvSpPr>
          <p:nvPr>
            <p:ph type="sldNum" sz="quarter" idx="12"/>
          </p:nvPr>
        </p:nvSpPr>
        <p:spPr/>
        <p:txBody>
          <a:bodyPr/>
          <a:lstStyle/>
          <a:p>
            <a:fld id="{21FAF686-6E53-415D-8AC0-68B94F147924}" type="slidenum">
              <a:rPr lang="ar-IQ" smtClean="0"/>
              <a:t>‹#›</a:t>
            </a:fld>
            <a:endParaRPr lang="ar-IQ"/>
          </a:p>
        </p:txBody>
      </p:sp>
    </p:spTree>
    <p:extLst>
      <p:ext uri="{BB962C8B-B14F-4D97-AF65-F5344CB8AC3E}">
        <p14:creationId xmlns:p14="http://schemas.microsoft.com/office/powerpoint/2010/main" val="37962916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BBFAD097-D326-4A45-B637-A2CBAB307B95}" type="datetimeFigureOut">
              <a:rPr lang="ar-IQ" smtClean="0"/>
              <a:t>12/05/1446</a:t>
            </a:fld>
            <a:endParaRPr lang="ar-IQ"/>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ar-IQ"/>
          </a:p>
        </p:txBody>
      </p:sp>
      <p:sp>
        <p:nvSpPr>
          <p:cNvPr id="9" name="Slide Number Placeholder 8"/>
          <p:cNvSpPr>
            <a:spLocks noGrp="1"/>
          </p:cNvSpPr>
          <p:nvPr>
            <p:ph type="sldNum" sz="quarter" idx="12"/>
          </p:nvPr>
        </p:nvSpPr>
        <p:spPr/>
        <p:txBody>
          <a:bodyPr/>
          <a:lstStyle/>
          <a:p>
            <a:fld id="{21FAF686-6E53-415D-8AC0-68B94F147924}" type="slidenum">
              <a:rPr lang="ar-IQ" smtClean="0"/>
              <a:t>‹#›</a:t>
            </a:fld>
            <a:endParaRPr lang="ar-IQ"/>
          </a:p>
        </p:txBody>
      </p:sp>
    </p:spTree>
    <p:extLst>
      <p:ext uri="{BB962C8B-B14F-4D97-AF65-F5344CB8AC3E}">
        <p14:creationId xmlns:p14="http://schemas.microsoft.com/office/powerpoint/2010/main" val="25871373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BBFAD097-D326-4A45-B637-A2CBAB307B95}" type="datetimeFigureOut">
              <a:rPr lang="ar-IQ" smtClean="0"/>
              <a:t>12/05/1446</a:t>
            </a:fld>
            <a:endParaRPr lang="ar-IQ"/>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ar-IQ"/>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21FAF686-6E53-415D-8AC0-68B94F147924}" type="slidenum">
              <a:rPr lang="ar-IQ" smtClean="0"/>
              <a:t>‹#›</a:t>
            </a:fld>
            <a:endParaRPr lang="ar-IQ"/>
          </a:p>
        </p:txBody>
      </p:sp>
    </p:spTree>
    <p:extLst>
      <p:ext uri="{BB962C8B-B14F-4D97-AF65-F5344CB8AC3E}">
        <p14:creationId xmlns:p14="http://schemas.microsoft.com/office/powerpoint/2010/main" val="30598931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264" cy="822960"/>
          </a:xfrm>
        </p:spPr>
        <p:txBody>
          <a:bodyPr lIns="91440" tIns="0" rIns="91440" bIns="0" anchor="b">
            <a:noAutofit/>
          </a:bodyPr>
          <a:lstStyle>
            <a:lvl1pPr>
              <a:defRPr sz="36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15" y="0"/>
            <a:ext cx="12191985"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097280" y="5907023"/>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BFAD097-D326-4A45-B637-A2CBAB307B95}" type="datetimeFigureOut">
              <a:rPr lang="ar-IQ" smtClean="0"/>
              <a:t>12/05/1446</a:t>
            </a:fld>
            <a:endParaRPr lang="ar-IQ"/>
          </a:p>
        </p:txBody>
      </p:sp>
      <p:sp>
        <p:nvSpPr>
          <p:cNvPr id="6" name="Footer Placeholder 5"/>
          <p:cNvSpPr>
            <a:spLocks noGrp="1"/>
          </p:cNvSpPr>
          <p:nvPr>
            <p:ph type="ftr" sz="quarter" idx="11"/>
          </p:nvPr>
        </p:nvSpPr>
        <p:spPr/>
        <p:txBody>
          <a:bodyPr/>
          <a:lstStyle/>
          <a:p>
            <a:endParaRPr lang="ar-IQ"/>
          </a:p>
        </p:txBody>
      </p:sp>
      <p:sp>
        <p:nvSpPr>
          <p:cNvPr id="7" name="Slide Number Placeholder 6"/>
          <p:cNvSpPr>
            <a:spLocks noGrp="1"/>
          </p:cNvSpPr>
          <p:nvPr>
            <p:ph type="sldNum" sz="quarter" idx="12"/>
          </p:nvPr>
        </p:nvSpPr>
        <p:spPr/>
        <p:txBody>
          <a:bodyPr/>
          <a:lstStyle/>
          <a:p>
            <a:fld id="{21FAF686-6E53-415D-8AC0-68B94F147924}" type="slidenum">
              <a:rPr lang="ar-IQ" smtClean="0"/>
              <a:t>‹#›</a:t>
            </a:fld>
            <a:endParaRPr lang="ar-IQ"/>
          </a:p>
        </p:txBody>
      </p:sp>
    </p:spTree>
    <p:extLst>
      <p:ext uri="{BB962C8B-B14F-4D97-AF65-F5344CB8AC3E}">
        <p14:creationId xmlns:p14="http://schemas.microsoft.com/office/powerpoint/2010/main" val="394909938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BFAD097-D326-4A45-B637-A2CBAB307B95}" type="datetimeFigureOut">
              <a:rPr lang="ar-IQ" smtClean="0"/>
              <a:t>12/05/1446</a:t>
            </a:fld>
            <a:endParaRPr lang="ar-IQ"/>
          </a:p>
        </p:txBody>
      </p:sp>
      <p:sp>
        <p:nvSpPr>
          <p:cNvPr id="5" name="Footer Placeholder 4"/>
          <p:cNvSpPr>
            <a:spLocks noGrp="1"/>
          </p:cNvSpPr>
          <p:nvPr>
            <p:ph type="ftr" sz="quarter" idx="11"/>
          </p:nvPr>
        </p:nvSpPr>
        <p:spPr/>
        <p:txBody>
          <a:bodyPr/>
          <a:lstStyle/>
          <a:p>
            <a:endParaRPr lang="ar-IQ"/>
          </a:p>
        </p:txBody>
      </p:sp>
      <p:sp>
        <p:nvSpPr>
          <p:cNvPr id="6" name="Slide Number Placeholder 5"/>
          <p:cNvSpPr>
            <a:spLocks noGrp="1"/>
          </p:cNvSpPr>
          <p:nvPr>
            <p:ph type="sldNum" sz="quarter" idx="12"/>
          </p:nvPr>
        </p:nvSpPr>
        <p:spPr/>
        <p:txBody>
          <a:bodyPr/>
          <a:lstStyle/>
          <a:p>
            <a:fld id="{21FAF686-6E53-415D-8AC0-68B94F147924}" type="slidenum">
              <a:rPr lang="ar-IQ" smtClean="0"/>
              <a:t>‹#›</a:t>
            </a:fld>
            <a:endParaRPr lang="ar-IQ"/>
          </a:p>
        </p:txBody>
      </p:sp>
    </p:spTree>
    <p:extLst>
      <p:ext uri="{BB962C8B-B14F-4D97-AF65-F5344CB8AC3E}">
        <p14:creationId xmlns:p14="http://schemas.microsoft.com/office/powerpoint/2010/main" val="33957075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4778"/>
            <a:ext cx="2628900" cy="575742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414778"/>
            <a:ext cx="7734300" cy="5757422"/>
          </a:xfrm>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BFAD097-D326-4A45-B637-A2CBAB307B95}" type="datetimeFigureOut">
              <a:rPr lang="ar-IQ" smtClean="0"/>
              <a:t>12/05/1446</a:t>
            </a:fld>
            <a:endParaRPr lang="ar-IQ"/>
          </a:p>
        </p:txBody>
      </p:sp>
      <p:sp>
        <p:nvSpPr>
          <p:cNvPr id="5" name="Footer Placeholder 4"/>
          <p:cNvSpPr>
            <a:spLocks noGrp="1"/>
          </p:cNvSpPr>
          <p:nvPr>
            <p:ph type="ftr" sz="quarter" idx="11"/>
          </p:nvPr>
        </p:nvSpPr>
        <p:spPr/>
        <p:txBody>
          <a:bodyPr/>
          <a:lstStyle/>
          <a:p>
            <a:endParaRPr lang="ar-IQ"/>
          </a:p>
        </p:txBody>
      </p:sp>
      <p:sp>
        <p:nvSpPr>
          <p:cNvPr id="6" name="Slide Number Placeholder 5"/>
          <p:cNvSpPr>
            <a:spLocks noGrp="1"/>
          </p:cNvSpPr>
          <p:nvPr>
            <p:ph type="sldNum" sz="quarter" idx="12"/>
          </p:nvPr>
        </p:nvSpPr>
        <p:spPr/>
        <p:txBody>
          <a:bodyPr/>
          <a:lstStyle/>
          <a:p>
            <a:fld id="{21FAF686-6E53-415D-8AC0-68B94F147924}" type="slidenum">
              <a:rPr lang="ar-IQ" smtClean="0"/>
              <a:t>‹#›</a:t>
            </a:fld>
            <a:endParaRPr lang="ar-IQ"/>
          </a:p>
        </p:txBody>
      </p:sp>
    </p:spTree>
    <p:extLst>
      <p:ext uri="{BB962C8B-B14F-4D97-AF65-F5344CB8AC3E}">
        <p14:creationId xmlns:p14="http://schemas.microsoft.com/office/powerpoint/2010/main" val="36568347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BBFAD097-D326-4A45-B637-A2CBAB307B95}" type="datetimeFigureOut">
              <a:rPr lang="ar-IQ" smtClean="0"/>
              <a:t>12/05/1446</a:t>
            </a:fld>
            <a:endParaRPr lang="ar-IQ"/>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ar-IQ"/>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21FAF686-6E53-415D-8AC0-68B94F147924}" type="slidenum">
              <a:rPr lang="ar-IQ" smtClean="0"/>
              <a:t>‹#›</a:t>
            </a:fld>
            <a:endParaRPr lang="ar-IQ"/>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1762171"/>
      </p:ext>
    </p:extLst>
  </p:cSld>
  <p:clrMap bg1="lt1" tx1="dk1" bg2="lt2" tx2="dk2" accent1="accent1" accent2="accent2" accent3="accent3" accent4="accent4" accent5="accent5" accent6="accent6" hlink="hlink" folHlink="folHlink"/>
  <p:sldLayoutIdLst>
    <p:sldLayoutId id="2147483720" r:id="rId1"/>
    <p:sldLayoutId id="2147483721" r:id="rId2"/>
    <p:sldLayoutId id="2147483722" r:id="rId3"/>
    <p:sldLayoutId id="2147483723" r:id="rId4"/>
    <p:sldLayoutId id="2147483724" r:id="rId5"/>
    <p:sldLayoutId id="2147483725" r:id="rId6"/>
    <p:sldLayoutId id="2147483726" r:id="rId7"/>
    <p:sldLayoutId id="2147483727" r:id="rId8"/>
    <p:sldLayoutId id="2147483728" r:id="rId9"/>
    <p:sldLayoutId id="2147483729" r:id="rId10"/>
    <p:sldLayoutId id="2147483730" r:id="rId11"/>
  </p:sldLayoutIdLst>
  <p:txStyles>
    <p:titleStyle>
      <a:lvl1pPr algn="l" defTabSz="914400" rtl="1"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r" defTabSz="914400" rtl="1"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r" defTabSz="914400" rtl="1"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r" defTabSz="914400" rtl="1"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r" defTabSz="914400" rtl="1"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r" defTabSz="914400" rtl="1"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r" defTabSz="914400" rtl="1"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r" defTabSz="914400" rtl="1"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r" defTabSz="914400" rtl="1"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r" defTabSz="914400" rtl="1"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image" Target="../media/image14.jpg"/><Relationship Id="rId1" Type="http://schemas.openxmlformats.org/officeDocument/2006/relationships/slideLayout" Target="../slideLayouts/slideLayout2.xml"/><Relationship Id="rId4" Type="http://schemas.openxmlformats.org/officeDocument/2006/relationships/image" Target="../media/image16.jpg"/></Relationships>
</file>

<file path=ppt/slides/_rels/slide11.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image" Target="../media/image17.jpg"/><Relationship Id="rId1" Type="http://schemas.openxmlformats.org/officeDocument/2006/relationships/slideLayout" Target="../slideLayouts/slideLayout2.xml"/><Relationship Id="rId4" Type="http://schemas.openxmlformats.org/officeDocument/2006/relationships/image" Target="../media/image19.jpg"/></Relationships>
</file>

<file path=ppt/slides/_rels/slide12.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image" Target="../media/image20.jpg"/><Relationship Id="rId1" Type="http://schemas.openxmlformats.org/officeDocument/2006/relationships/slideLayout" Target="../slideLayouts/slideLayout2.xml"/><Relationship Id="rId4" Type="http://schemas.openxmlformats.org/officeDocument/2006/relationships/image" Target="../media/image22.jpg"/></Relationships>
</file>

<file path=ppt/slides/_rels/slide13.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4DBDE42A-F8CF-4B5D-974E-693D590A3486}"/>
              </a:ext>
            </a:extLst>
          </p:cNvPr>
          <p:cNvSpPr txBox="1"/>
          <p:nvPr/>
        </p:nvSpPr>
        <p:spPr>
          <a:xfrm>
            <a:off x="3143249" y="3597696"/>
            <a:ext cx="7816103" cy="523220"/>
          </a:xfrm>
          <a:prstGeom prst="rect">
            <a:avLst/>
          </a:prstGeom>
          <a:noFill/>
        </p:spPr>
        <p:txBody>
          <a:bodyPr wrap="square">
            <a:spAutoFit/>
          </a:bodyPr>
          <a:lstStyle/>
          <a:p>
            <a:r>
              <a:rPr lang="en-US" sz="2800" b="1" dirty="0">
                <a:solidFill>
                  <a:srgbClr val="000000"/>
                </a:solidFill>
                <a:effectLst/>
                <a:uFill>
                  <a:solidFill>
                    <a:srgbClr val="000000"/>
                  </a:solidFill>
                </a:uFill>
                <a:latin typeface="Calibri" panose="020F0502020204030204" pitchFamily="34" charset="0"/>
                <a:ea typeface="Calibri" panose="020F0502020204030204" pitchFamily="34" charset="0"/>
              </a:rPr>
              <a:t>Dipping wax heater</a:t>
            </a:r>
            <a:r>
              <a:rPr lang="en-US" sz="2800" b="1" dirty="0">
                <a:solidFill>
                  <a:srgbClr val="000000"/>
                </a:solidFill>
                <a:effectLst/>
                <a:latin typeface="Calibri" panose="020F0502020204030204" pitchFamily="34" charset="0"/>
                <a:ea typeface="Calibri" panose="020F0502020204030204" pitchFamily="34" charset="0"/>
              </a:rPr>
              <a:t>, </a:t>
            </a:r>
            <a:r>
              <a:rPr lang="en-US" sz="2800" b="1" dirty="0">
                <a:solidFill>
                  <a:srgbClr val="000000"/>
                </a:solidFill>
                <a:effectLst/>
                <a:uFill>
                  <a:solidFill>
                    <a:srgbClr val="000000"/>
                  </a:solidFill>
                </a:uFill>
                <a:latin typeface="Calibri" panose="020F0502020204030204" pitchFamily="34" charset="0"/>
                <a:ea typeface="Calibri" panose="020F0502020204030204" pitchFamily="34" charset="0"/>
              </a:rPr>
              <a:t>Electronic spatula and bio star </a:t>
            </a:r>
            <a:endParaRPr lang="ar-IQ" dirty="0"/>
          </a:p>
        </p:txBody>
      </p:sp>
    </p:spTree>
    <p:extLst>
      <p:ext uri="{BB962C8B-B14F-4D97-AF65-F5344CB8AC3E}">
        <p14:creationId xmlns:p14="http://schemas.microsoft.com/office/powerpoint/2010/main" val="29399107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a:extLst>
              <a:ext uri="{FF2B5EF4-FFF2-40B4-BE49-F238E27FC236}">
                <a16:creationId xmlns:a16="http://schemas.microsoft.com/office/drawing/2014/main" id="{BBF9A4BA-022A-499C-96BC-44D13449C8BF}"/>
              </a:ext>
            </a:extLst>
          </p:cNvPr>
          <p:cNvSpPr txBox="1"/>
          <p:nvPr/>
        </p:nvSpPr>
        <p:spPr>
          <a:xfrm>
            <a:off x="131107" y="200821"/>
            <a:ext cx="11285445" cy="1423403"/>
          </a:xfrm>
          <a:prstGeom prst="rect">
            <a:avLst/>
          </a:prstGeom>
          <a:noFill/>
        </p:spPr>
        <p:txBody>
          <a:bodyPr wrap="square">
            <a:spAutoFit/>
          </a:bodyPr>
          <a:lstStyle/>
          <a:p>
            <a:pPr marL="191135" marR="3521075" indent="-6350">
              <a:lnSpc>
                <a:spcPct val="103000"/>
              </a:lnSpc>
              <a:spcAft>
                <a:spcPts val="675"/>
              </a:spcAft>
            </a:pPr>
            <a:r>
              <a:rPr lang="en-US" sz="2400" b="1" kern="0" dirty="0">
                <a:solidFill>
                  <a:schemeClr val="accent2">
                    <a:lumMod val="75000"/>
                  </a:schemeClr>
                </a:solidFill>
                <a:effectLst/>
                <a:uFill>
                  <a:solidFill>
                    <a:srgbClr val="000000"/>
                  </a:solidFill>
                </a:uFill>
                <a:latin typeface="Times New Roman" panose="02020603050405020304" pitchFamily="18" charset="0"/>
                <a:ea typeface="Calibri" panose="020F0502020204030204" pitchFamily="34" charset="0"/>
                <a:cs typeface="Times New Roman" panose="02020603050405020304" pitchFamily="18" charset="0"/>
              </a:rPr>
              <a:t>Dipping wax heater ( wax dipping pot ) </a:t>
            </a:r>
            <a:r>
              <a:rPr lang="en-US" sz="2400" b="1" kern="0" dirty="0">
                <a:solidFill>
                  <a:schemeClr val="accent2">
                    <a:lumMod val="75000"/>
                  </a:schemeClr>
                </a:solidFill>
                <a:uFill>
                  <a:solidFill>
                    <a:srgbClr val="000000"/>
                  </a:solidFill>
                </a:uFill>
                <a:latin typeface="Times New Roman" panose="02020603050405020304" pitchFamily="18" charset="0"/>
                <a:ea typeface="Calibri" panose="020F0502020204030204" pitchFamily="34" charset="0"/>
                <a:cs typeface="Times New Roman" panose="02020603050405020304" pitchFamily="18" charset="0"/>
              </a:rPr>
              <a:t>:</a:t>
            </a:r>
            <a:endParaRPr lang="en-US" sz="2400" b="1" kern="0" dirty="0">
              <a:solidFill>
                <a:schemeClr val="accent2">
                  <a:lumMod val="75000"/>
                </a:schemeClr>
              </a:solidFill>
              <a:effectLst/>
              <a:uFill>
                <a:solidFill>
                  <a:srgbClr val="000000"/>
                </a:solidFill>
              </a:uFill>
              <a:latin typeface="Times New Roman" panose="02020603050405020304" pitchFamily="18" charset="0"/>
              <a:ea typeface="Calibri" panose="020F0502020204030204" pitchFamily="34" charset="0"/>
              <a:cs typeface="Times New Roman" panose="02020603050405020304" pitchFamily="18" charset="0"/>
            </a:endParaRPr>
          </a:p>
          <a:p>
            <a:pPr marL="156845" indent="-6350">
              <a:lnSpc>
                <a:spcPct val="103000"/>
              </a:lnSpc>
              <a:spcAft>
                <a:spcPts val="110"/>
              </a:spcAft>
            </a:pPr>
            <a:r>
              <a:rPr lang="en-US" sz="2800" dirty="0">
                <a:solidFill>
                  <a:srgbClr val="000000"/>
                </a:solidFill>
                <a:effectLst/>
                <a:uFill>
                  <a:solidFill>
                    <a:srgbClr val="000000"/>
                  </a:solidFill>
                </a:uFill>
                <a:latin typeface="Times New Roman" panose="02020603050405020304" pitchFamily="18" charset="0"/>
                <a:ea typeface="Calibri" panose="020F0502020204030204" pitchFamily="34" charset="0"/>
                <a:cs typeface="Times New Roman" panose="02020603050405020304" pitchFamily="18" charset="0"/>
              </a:rPr>
              <a:t>The Digital Dipping Pot is designed to melt a variety of waxes used in the dental</a:t>
            </a:r>
            <a:r>
              <a:rPr lang="en-US" sz="2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800" dirty="0">
                <a:solidFill>
                  <a:srgbClr val="000000"/>
                </a:solidFill>
                <a:effectLst/>
                <a:uFill>
                  <a:solidFill>
                    <a:srgbClr val="000000"/>
                  </a:solidFill>
                </a:uFill>
                <a:latin typeface="Times New Roman" panose="02020603050405020304" pitchFamily="18" charset="0"/>
                <a:ea typeface="Calibri" panose="020F0502020204030204" pitchFamily="34" charset="0"/>
                <a:cs typeface="Times New Roman" panose="02020603050405020304" pitchFamily="18" charset="0"/>
              </a:rPr>
              <a:t>laboratory. The unit can heat wax quickly and maintain its liquid state</a:t>
            </a:r>
            <a:r>
              <a:rPr lang="en-US" sz="2000" dirty="0">
                <a:solidFill>
                  <a:srgbClr val="000000"/>
                </a:solidFill>
                <a:effectLst/>
                <a:latin typeface="Calibri" panose="020F0502020204030204" pitchFamily="34" charset="0"/>
                <a:ea typeface="Calibri" panose="020F0502020204030204" pitchFamily="34" charset="0"/>
              </a:rPr>
              <a:t>.</a:t>
            </a:r>
          </a:p>
        </p:txBody>
      </p:sp>
      <p:pic>
        <p:nvPicPr>
          <p:cNvPr id="12" name="Picture 11">
            <a:extLst>
              <a:ext uri="{FF2B5EF4-FFF2-40B4-BE49-F238E27FC236}">
                <a16:creationId xmlns:a16="http://schemas.microsoft.com/office/drawing/2014/main" id="{FCD7AF7C-EDDD-41F5-8AF6-59277B83AB9F}"/>
              </a:ext>
            </a:extLst>
          </p:cNvPr>
          <p:cNvPicPr>
            <a:picLocks noChangeAspect="1"/>
          </p:cNvPicPr>
          <p:nvPr/>
        </p:nvPicPr>
        <p:blipFill>
          <a:blip r:embed="rId2"/>
          <a:stretch>
            <a:fillRect/>
          </a:stretch>
        </p:blipFill>
        <p:spPr>
          <a:xfrm>
            <a:off x="470647" y="1624224"/>
            <a:ext cx="10945905" cy="4655552"/>
          </a:xfrm>
          <a:prstGeom prst="rect">
            <a:avLst/>
          </a:prstGeom>
        </p:spPr>
      </p:pic>
    </p:spTree>
    <p:extLst>
      <p:ext uri="{BB962C8B-B14F-4D97-AF65-F5344CB8AC3E}">
        <p14:creationId xmlns:p14="http://schemas.microsoft.com/office/powerpoint/2010/main" val="13615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9A7F7A8E-1262-476B-B515-FFDFBD2DA108}"/>
              </a:ext>
            </a:extLst>
          </p:cNvPr>
          <p:cNvSpPr txBox="1"/>
          <p:nvPr/>
        </p:nvSpPr>
        <p:spPr>
          <a:xfrm>
            <a:off x="215153" y="207875"/>
            <a:ext cx="11712388" cy="3046988"/>
          </a:xfrm>
          <a:prstGeom prst="rect">
            <a:avLst/>
          </a:prstGeom>
          <a:noFill/>
        </p:spPr>
        <p:txBody>
          <a:bodyPr wrap="square">
            <a:spAutoFit/>
          </a:bodyPr>
          <a:lstStyle/>
          <a:p>
            <a:r>
              <a:rPr lang="en-US" sz="3200" dirty="0">
                <a:solidFill>
                  <a:srgbClr val="000000"/>
                </a:solidFill>
                <a:effectLst/>
                <a:latin typeface="Calibri" panose="020F0502020204030204" pitchFamily="34" charset="0"/>
                <a:ea typeface="Calibri" panose="020F0502020204030204" pitchFamily="34" charset="0"/>
                <a:cs typeface="+mj-cs"/>
              </a:rPr>
              <a:t>It consist an  Electronic controlled heater (temperature from 30° to 120°C) for rapid and controlled melting of the most commonly used waxes in the dental laboratories.</a:t>
            </a:r>
          </a:p>
          <a:p>
            <a:r>
              <a:rPr lang="en-US" sz="3200" dirty="0">
                <a:solidFill>
                  <a:srgbClr val="000000"/>
                </a:solidFill>
                <a:effectLst/>
                <a:latin typeface="Calibri" panose="020F0502020204030204" pitchFamily="34" charset="0"/>
                <a:ea typeface="Calibri" panose="020F0502020204030204" pitchFamily="34" charset="0"/>
                <a:cs typeface="+mj-cs"/>
              </a:rPr>
              <a:t> The small-sized melting pot allows to achieve quickly the preset temperature, ideally suited for the wax dipping technique. It may be equipped with more than one pot </a:t>
            </a:r>
            <a:endParaRPr lang="ar-IQ" sz="3200" dirty="0">
              <a:cs typeface="+mj-cs"/>
            </a:endParaRPr>
          </a:p>
        </p:txBody>
      </p:sp>
      <p:pic>
        <p:nvPicPr>
          <p:cNvPr id="7" name="Picture 6">
            <a:extLst>
              <a:ext uri="{FF2B5EF4-FFF2-40B4-BE49-F238E27FC236}">
                <a16:creationId xmlns:a16="http://schemas.microsoft.com/office/drawing/2014/main" id="{EC4A1A0E-2B58-44B5-9D05-CE8E2D051807}"/>
              </a:ext>
            </a:extLst>
          </p:cNvPr>
          <p:cNvPicPr>
            <a:picLocks noChangeAspect="1"/>
          </p:cNvPicPr>
          <p:nvPr/>
        </p:nvPicPr>
        <p:blipFill>
          <a:blip r:embed="rId2"/>
          <a:stretch>
            <a:fillRect/>
          </a:stretch>
        </p:blipFill>
        <p:spPr>
          <a:xfrm>
            <a:off x="6345414" y="3254863"/>
            <a:ext cx="5205610" cy="3046988"/>
          </a:xfrm>
          <a:prstGeom prst="rect">
            <a:avLst/>
          </a:prstGeom>
        </p:spPr>
      </p:pic>
      <p:pic>
        <p:nvPicPr>
          <p:cNvPr id="8" name="Picture 7">
            <a:extLst>
              <a:ext uri="{FF2B5EF4-FFF2-40B4-BE49-F238E27FC236}">
                <a16:creationId xmlns:a16="http://schemas.microsoft.com/office/drawing/2014/main" id="{D7A960F0-116D-4B7B-A0CC-96B42BB8B3D2}"/>
              </a:ext>
            </a:extLst>
          </p:cNvPr>
          <p:cNvPicPr>
            <a:picLocks noChangeAspect="1"/>
          </p:cNvPicPr>
          <p:nvPr/>
        </p:nvPicPr>
        <p:blipFill>
          <a:blip r:embed="rId3"/>
          <a:stretch>
            <a:fillRect/>
          </a:stretch>
        </p:blipFill>
        <p:spPr>
          <a:xfrm>
            <a:off x="640976" y="3254863"/>
            <a:ext cx="5042580" cy="3046988"/>
          </a:xfrm>
          <a:prstGeom prst="rect">
            <a:avLst/>
          </a:prstGeom>
        </p:spPr>
      </p:pic>
    </p:spTree>
    <p:extLst>
      <p:ext uri="{BB962C8B-B14F-4D97-AF65-F5344CB8AC3E}">
        <p14:creationId xmlns:p14="http://schemas.microsoft.com/office/powerpoint/2010/main" val="33810528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2E6C992E-9652-4E19-8DF4-66E3CFBAD128}"/>
              </a:ext>
            </a:extLst>
          </p:cNvPr>
          <p:cNvSpPr txBox="1"/>
          <p:nvPr/>
        </p:nvSpPr>
        <p:spPr>
          <a:xfrm>
            <a:off x="0" y="-94129"/>
            <a:ext cx="12192000" cy="2185214"/>
          </a:xfrm>
          <a:prstGeom prst="rect">
            <a:avLst/>
          </a:prstGeom>
          <a:noFill/>
        </p:spPr>
        <p:txBody>
          <a:bodyPr wrap="square">
            <a:spAutoFit/>
          </a:bodyPr>
          <a:lstStyle/>
          <a:p>
            <a:r>
              <a:rPr lang="en-US" sz="2800" b="1" dirty="0">
                <a:solidFill>
                  <a:srgbClr val="C00000"/>
                </a:solidFill>
                <a:effectLst/>
                <a:uFill>
                  <a:solidFill>
                    <a:srgbClr val="000000"/>
                  </a:solidFill>
                </a:uFill>
                <a:latin typeface="Calibri" panose="020F0502020204030204" pitchFamily="34" charset="0"/>
                <a:ea typeface="Calibri" panose="020F0502020204030204" pitchFamily="34" charset="0"/>
                <a:cs typeface="+mj-cs"/>
              </a:rPr>
              <a:t>Electric Wax Spatulas</a:t>
            </a:r>
            <a:r>
              <a:rPr lang="en-US" sz="2800" dirty="0">
                <a:solidFill>
                  <a:srgbClr val="C00000"/>
                </a:solidFill>
                <a:effectLst/>
                <a:latin typeface="Calibri" panose="020F0502020204030204" pitchFamily="34" charset="0"/>
                <a:ea typeface="Calibri" panose="020F0502020204030204" pitchFamily="34" charset="0"/>
                <a:cs typeface="+mj-cs"/>
              </a:rPr>
              <a:t>. </a:t>
            </a:r>
            <a:r>
              <a:rPr lang="en-US" sz="2800" dirty="0">
                <a:solidFill>
                  <a:srgbClr val="000000"/>
                </a:solidFill>
                <a:effectLst/>
                <a:latin typeface="Calibri" panose="020F0502020204030204" pitchFamily="34" charset="0"/>
                <a:ea typeface="Calibri" panose="020F0502020204030204" pitchFamily="34" charset="0"/>
                <a:cs typeface="+mj-cs"/>
              </a:rPr>
              <a:t>The electric spatula is a machine that in the dentistry laboratory is very useful and easy to handle for performing dental modeling .</a:t>
            </a:r>
          </a:p>
          <a:p>
            <a:pPr marL="0" marR="0" lvl="0" indent="0" algn="l" defTabSz="457200" rtl="0" eaLnBrk="1" fontAlgn="auto" latinLnBrk="0" hangingPunct="1">
              <a:lnSpc>
                <a:spcPct val="100000"/>
              </a:lnSpc>
              <a:spcBef>
                <a:spcPts val="0"/>
              </a:spcBef>
              <a:spcAft>
                <a:spcPts val="0"/>
              </a:spcAft>
              <a:buClrTx/>
              <a:buSzTx/>
              <a:buFontTx/>
              <a:buNone/>
              <a:tabLst/>
              <a:defRPr/>
            </a:pPr>
            <a:r>
              <a:rPr lang="en-US" sz="2400" dirty="0">
                <a:solidFill>
                  <a:srgbClr val="000000"/>
                </a:solidFill>
                <a:effectLst/>
                <a:latin typeface="Calibri" panose="020F0502020204030204" pitchFamily="34" charset="0"/>
                <a:ea typeface="Calibri" panose="020F0502020204030204" pitchFamily="34" charset="0"/>
                <a:cs typeface="+mj-cs"/>
              </a:rPr>
              <a:t> </a:t>
            </a:r>
            <a:r>
              <a:rPr kumimoji="0" lang="en-US" sz="2800" b="0"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mn-cs"/>
              </a:rPr>
              <a:t>It </a:t>
            </a:r>
            <a:r>
              <a:rPr kumimoji="0" lang="en-US" sz="2800" b="0" i="0" u="none" strike="noStrike" kern="1200" cap="none" spc="0" normalizeH="0" baseline="0" noProof="0" dirty="0">
                <a:ln>
                  <a:noFill/>
                </a:ln>
                <a:solidFill>
                  <a:srgbClr val="000000"/>
                </a:solidFill>
                <a:effectLst/>
                <a:uLnTx/>
                <a:uFill>
                  <a:solidFill>
                    <a:srgbClr val="000000"/>
                  </a:solidFill>
                </a:uFill>
                <a:latin typeface="Calibri" panose="020F0502020204030204" pitchFamily="34" charset="0"/>
                <a:ea typeface="Calibri" panose="020F0502020204030204" pitchFamily="34" charset="0"/>
                <a:cs typeface="+mn-cs"/>
              </a:rPr>
              <a:t>works by means of a heat system that receives from the motor and connects with</a:t>
            </a:r>
            <a:r>
              <a:rPr kumimoji="0" lang="en-US" sz="2800" b="0"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mn-cs"/>
              </a:rPr>
              <a:t> </a:t>
            </a:r>
            <a:r>
              <a:rPr kumimoji="0" lang="en-US" sz="2800" b="0" i="0" u="none" strike="noStrike" kern="1200" cap="none" spc="0" normalizeH="0" baseline="0" noProof="0" dirty="0">
                <a:ln>
                  <a:noFill/>
                </a:ln>
                <a:solidFill>
                  <a:srgbClr val="000000"/>
                </a:solidFill>
                <a:effectLst/>
                <a:uLnTx/>
                <a:uFill>
                  <a:solidFill>
                    <a:srgbClr val="000000"/>
                  </a:solidFill>
                </a:uFill>
                <a:latin typeface="Calibri" panose="020F0502020204030204" pitchFamily="34" charset="0"/>
                <a:ea typeface="Calibri" panose="020F0502020204030204" pitchFamily="34" charset="0"/>
                <a:cs typeface="+mn-cs"/>
              </a:rPr>
              <a:t>the tip of the spatula by means of a cable</a:t>
            </a:r>
            <a:r>
              <a:rPr kumimoji="0" lang="en-US" sz="2800" b="0"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mn-cs"/>
              </a:rPr>
              <a:t>.</a:t>
            </a:r>
            <a:endParaRPr kumimoji="0" lang="ar-IQ" sz="2800" b="0" i="0" u="none" strike="noStrike" kern="1200" cap="none" spc="0" normalizeH="0" baseline="0" noProof="0" dirty="0">
              <a:ln>
                <a:noFill/>
              </a:ln>
              <a:solidFill>
                <a:srgbClr val="000000"/>
              </a:solidFill>
              <a:effectLst/>
              <a:uLnTx/>
              <a:uFillTx/>
              <a:latin typeface="Calibri" panose="020F0502020204030204"/>
              <a:ea typeface="+mn-ea"/>
              <a:cs typeface="Arial" panose="020B0604020202020204" pitchFamily="34" charset="0"/>
            </a:endParaRPr>
          </a:p>
          <a:p>
            <a:endParaRPr lang="ar-IQ" sz="2400" dirty="0">
              <a:cs typeface="+mj-cs"/>
            </a:endParaRPr>
          </a:p>
        </p:txBody>
      </p:sp>
      <p:pic>
        <p:nvPicPr>
          <p:cNvPr id="5" name="Picture 4">
            <a:extLst>
              <a:ext uri="{FF2B5EF4-FFF2-40B4-BE49-F238E27FC236}">
                <a16:creationId xmlns:a16="http://schemas.microsoft.com/office/drawing/2014/main" id="{7BDFA77A-1DFD-4454-8E49-038A0188CE7A}"/>
              </a:ext>
            </a:extLst>
          </p:cNvPr>
          <p:cNvPicPr>
            <a:picLocks noChangeAspect="1"/>
          </p:cNvPicPr>
          <p:nvPr/>
        </p:nvPicPr>
        <p:blipFill>
          <a:blip r:embed="rId2"/>
          <a:stretch>
            <a:fillRect/>
          </a:stretch>
        </p:blipFill>
        <p:spPr>
          <a:xfrm>
            <a:off x="524439" y="1779134"/>
            <a:ext cx="4921620" cy="4588025"/>
          </a:xfrm>
          <a:prstGeom prst="rect">
            <a:avLst/>
          </a:prstGeom>
        </p:spPr>
      </p:pic>
      <p:pic>
        <p:nvPicPr>
          <p:cNvPr id="6" name="Picture 5">
            <a:extLst>
              <a:ext uri="{FF2B5EF4-FFF2-40B4-BE49-F238E27FC236}">
                <a16:creationId xmlns:a16="http://schemas.microsoft.com/office/drawing/2014/main" id="{97D400D7-0B02-4DC3-9CD3-252BB46028FC}"/>
              </a:ext>
            </a:extLst>
          </p:cNvPr>
          <p:cNvPicPr>
            <a:picLocks noChangeAspect="1"/>
          </p:cNvPicPr>
          <p:nvPr/>
        </p:nvPicPr>
        <p:blipFill>
          <a:blip r:embed="rId3"/>
          <a:stretch>
            <a:fillRect/>
          </a:stretch>
        </p:blipFill>
        <p:spPr>
          <a:xfrm>
            <a:off x="5862921" y="1779134"/>
            <a:ext cx="4814043" cy="4588025"/>
          </a:xfrm>
          <a:prstGeom prst="rect">
            <a:avLst/>
          </a:prstGeom>
        </p:spPr>
      </p:pic>
    </p:spTree>
    <p:extLst>
      <p:ext uri="{BB962C8B-B14F-4D97-AF65-F5344CB8AC3E}">
        <p14:creationId xmlns:p14="http://schemas.microsoft.com/office/powerpoint/2010/main" val="13442378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80A07B38-33D6-4E94-95DC-4EC646E29857}"/>
              </a:ext>
            </a:extLst>
          </p:cNvPr>
          <p:cNvPicPr>
            <a:picLocks noChangeAspect="1"/>
          </p:cNvPicPr>
          <p:nvPr/>
        </p:nvPicPr>
        <p:blipFill>
          <a:blip r:embed="rId2"/>
          <a:stretch>
            <a:fillRect/>
          </a:stretch>
        </p:blipFill>
        <p:spPr>
          <a:xfrm>
            <a:off x="0" y="3489964"/>
            <a:ext cx="3630706" cy="2830154"/>
          </a:xfrm>
          <a:prstGeom prst="rect">
            <a:avLst/>
          </a:prstGeom>
        </p:spPr>
      </p:pic>
      <p:pic>
        <p:nvPicPr>
          <p:cNvPr id="5" name="Picture 4">
            <a:extLst>
              <a:ext uri="{FF2B5EF4-FFF2-40B4-BE49-F238E27FC236}">
                <a16:creationId xmlns:a16="http://schemas.microsoft.com/office/drawing/2014/main" id="{2D01B980-1836-4F6E-AD33-0DFE17812062}"/>
              </a:ext>
            </a:extLst>
          </p:cNvPr>
          <p:cNvPicPr>
            <a:picLocks noChangeAspect="1"/>
          </p:cNvPicPr>
          <p:nvPr/>
        </p:nvPicPr>
        <p:blipFill>
          <a:blip r:embed="rId3"/>
          <a:stretch>
            <a:fillRect/>
          </a:stretch>
        </p:blipFill>
        <p:spPr>
          <a:xfrm>
            <a:off x="3872752" y="3426741"/>
            <a:ext cx="3980330" cy="2830154"/>
          </a:xfrm>
          <a:prstGeom prst="rect">
            <a:avLst/>
          </a:prstGeom>
        </p:spPr>
      </p:pic>
      <p:pic>
        <p:nvPicPr>
          <p:cNvPr id="6" name="Picture 5">
            <a:extLst>
              <a:ext uri="{FF2B5EF4-FFF2-40B4-BE49-F238E27FC236}">
                <a16:creationId xmlns:a16="http://schemas.microsoft.com/office/drawing/2014/main" id="{B492495A-6406-4B8F-BCA3-FEFCC9CEDBE2}"/>
              </a:ext>
            </a:extLst>
          </p:cNvPr>
          <p:cNvPicPr>
            <a:picLocks noChangeAspect="1"/>
          </p:cNvPicPr>
          <p:nvPr/>
        </p:nvPicPr>
        <p:blipFill>
          <a:blip r:embed="rId4"/>
          <a:stretch>
            <a:fillRect/>
          </a:stretch>
        </p:blipFill>
        <p:spPr>
          <a:xfrm>
            <a:off x="7853082" y="3489964"/>
            <a:ext cx="4195483" cy="2830153"/>
          </a:xfrm>
          <a:prstGeom prst="rect">
            <a:avLst/>
          </a:prstGeom>
        </p:spPr>
      </p:pic>
      <p:sp>
        <p:nvSpPr>
          <p:cNvPr id="8" name="TextBox 7">
            <a:extLst>
              <a:ext uri="{FF2B5EF4-FFF2-40B4-BE49-F238E27FC236}">
                <a16:creationId xmlns:a16="http://schemas.microsoft.com/office/drawing/2014/main" id="{21B76A7C-9954-4EBC-A35A-4E886BDAED6C}"/>
              </a:ext>
            </a:extLst>
          </p:cNvPr>
          <p:cNvSpPr txBox="1"/>
          <p:nvPr/>
        </p:nvSpPr>
        <p:spPr>
          <a:xfrm>
            <a:off x="171805" y="310773"/>
            <a:ext cx="10532054" cy="3019160"/>
          </a:xfrm>
          <a:prstGeom prst="rect">
            <a:avLst/>
          </a:prstGeom>
          <a:noFill/>
        </p:spPr>
        <p:txBody>
          <a:bodyPr wrap="square">
            <a:spAutoFit/>
          </a:bodyPr>
          <a:lstStyle/>
          <a:p>
            <a:pPr marL="191135" marR="3521075" indent="-6350">
              <a:lnSpc>
                <a:spcPct val="103000"/>
              </a:lnSpc>
              <a:spcAft>
                <a:spcPts val="95"/>
              </a:spcAft>
            </a:pPr>
            <a:r>
              <a:rPr lang="en-US" sz="2800" b="1" kern="0" dirty="0">
                <a:solidFill>
                  <a:srgbClr val="C00000"/>
                </a:solidFill>
                <a:effectLst/>
                <a:uFill>
                  <a:solidFill>
                    <a:srgbClr val="000000"/>
                  </a:solidFill>
                </a:uFill>
                <a:latin typeface="Calibri" panose="020F0502020204030204" pitchFamily="34" charset="0"/>
                <a:ea typeface="Calibri" panose="020F0502020204030204" pitchFamily="34" charset="0"/>
                <a:cs typeface="+mj-cs"/>
              </a:rPr>
              <a:t>advantage of electric carver :</a:t>
            </a:r>
          </a:p>
          <a:p>
            <a:pPr marL="191135" marR="3521075" indent="-6350">
              <a:lnSpc>
                <a:spcPct val="103000"/>
              </a:lnSpc>
              <a:spcAft>
                <a:spcPts val="95"/>
              </a:spcAft>
            </a:pPr>
            <a:r>
              <a:rPr lang="en-US" sz="2800" dirty="0">
                <a:solidFill>
                  <a:srgbClr val="000000"/>
                </a:solidFill>
                <a:effectLst/>
                <a:latin typeface="Calibri" panose="020F0502020204030204" pitchFamily="34" charset="0"/>
                <a:ea typeface="Calibri" panose="020F0502020204030204" pitchFamily="34" charset="0"/>
                <a:cs typeface="+mj-cs"/>
              </a:rPr>
              <a:t>1-The working temperature can be kept even after power off.</a:t>
            </a:r>
          </a:p>
          <a:p>
            <a:pPr>
              <a:lnSpc>
                <a:spcPct val="150000"/>
              </a:lnSpc>
            </a:pPr>
            <a:r>
              <a:rPr lang="en-US" sz="2800" dirty="0">
                <a:solidFill>
                  <a:srgbClr val="000000"/>
                </a:solidFill>
                <a:effectLst/>
                <a:latin typeface="Calibri" panose="020F0502020204030204" pitchFamily="34" charset="0"/>
                <a:ea typeface="Calibri" panose="020F0502020204030204" pitchFamily="34" charset="0"/>
                <a:cs typeface="+mj-cs"/>
              </a:rPr>
              <a:t>2-Electric carving wax knife is more efficient than other wax metal knife</a:t>
            </a:r>
          </a:p>
          <a:p>
            <a:pPr>
              <a:lnSpc>
                <a:spcPct val="150000"/>
              </a:lnSpc>
            </a:pPr>
            <a:r>
              <a:rPr lang="en-US" sz="2800" dirty="0">
                <a:solidFill>
                  <a:srgbClr val="000000"/>
                </a:solidFill>
                <a:effectLst/>
                <a:latin typeface="Calibri" panose="020F0502020204030204" pitchFamily="34" charset="0"/>
                <a:ea typeface="Calibri" panose="020F0502020204030204" pitchFamily="34" charset="0"/>
                <a:cs typeface="+mj-cs"/>
              </a:rPr>
              <a:t>3- can work at temperatures 50 ℃ to 200 .</a:t>
            </a:r>
            <a:endParaRPr lang="en-US" sz="2800" dirty="0">
              <a:solidFill>
                <a:srgbClr val="000000"/>
              </a:solidFill>
              <a:latin typeface="Calibri" panose="020F0502020204030204" pitchFamily="34" charset="0"/>
              <a:cs typeface="+mj-cs"/>
            </a:endParaRPr>
          </a:p>
          <a:p>
            <a:endParaRPr lang="ar-IQ" dirty="0"/>
          </a:p>
        </p:txBody>
      </p:sp>
    </p:spTree>
    <p:extLst>
      <p:ext uri="{BB962C8B-B14F-4D97-AF65-F5344CB8AC3E}">
        <p14:creationId xmlns:p14="http://schemas.microsoft.com/office/powerpoint/2010/main" val="72920042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6350CD0-398C-4A9D-93C2-FA6D660373DB}"/>
              </a:ext>
            </a:extLst>
          </p:cNvPr>
          <p:cNvSpPr txBox="1"/>
          <p:nvPr/>
        </p:nvSpPr>
        <p:spPr>
          <a:xfrm>
            <a:off x="0" y="0"/>
            <a:ext cx="12192000" cy="1815882"/>
          </a:xfrm>
          <a:prstGeom prst="rect">
            <a:avLst/>
          </a:prstGeom>
          <a:noFill/>
        </p:spPr>
        <p:txBody>
          <a:bodyPr wrap="square">
            <a:spAutoFit/>
          </a:bodyPr>
          <a:lstStyle/>
          <a:p>
            <a:r>
              <a:rPr lang="en-US" sz="2800" b="1" dirty="0">
                <a:solidFill>
                  <a:srgbClr val="C00000"/>
                </a:solidFill>
                <a:cs typeface="+mj-cs"/>
              </a:rPr>
              <a:t>Vacuum form machine : </a:t>
            </a:r>
            <a:r>
              <a:rPr lang="en-US" sz="2800" dirty="0">
                <a:cs typeface="+mj-cs"/>
              </a:rPr>
              <a:t>are machine used to form dental appliance ( night guard , bite raising appliance , orthodontic appliance, and other ) , using thermoplastic materials and application of heat and pressure . There are many types of these machines , the most common commercial name is </a:t>
            </a:r>
            <a:r>
              <a:rPr lang="en-US" sz="2800" dirty="0" err="1">
                <a:cs typeface="+mj-cs"/>
              </a:rPr>
              <a:t>Biostar</a:t>
            </a:r>
            <a:endParaRPr lang="ar-IQ" sz="2800" dirty="0">
              <a:cs typeface="+mj-cs"/>
            </a:endParaRPr>
          </a:p>
        </p:txBody>
      </p:sp>
      <p:pic>
        <p:nvPicPr>
          <p:cNvPr id="4" name="Picture 3">
            <a:extLst>
              <a:ext uri="{FF2B5EF4-FFF2-40B4-BE49-F238E27FC236}">
                <a16:creationId xmlns:a16="http://schemas.microsoft.com/office/drawing/2014/main" id="{8F33F96A-5399-49EB-9474-9FA8F1F3B583}"/>
              </a:ext>
            </a:extLst>
          </p:cNvPr>
          <p:cNvPicPr/>
          <p:nvPr/>
        </p:nvPicPr>
        <p:blipFill>
          <a:blip r:embed="rId2"/>
          <a:stretch>
            <a:fillRect/>
          </a:stretch>
        </p:blipFill>
        <p:spPr>
          <a:xfrm>
            <a:off x="2877671" y="1815882"/>
            <a:ext cx="4718124" cy="4571471"/>
          </a:xfrm>
          <a:prstGeom prst="rect">
            <a:avLst/>
          </a:prstGeom>
        </p:spPr>
      </p:pic>
    </p:spTree>
    <p:extLst>
      <p:ext uri="{BB962C8B-B14F-4D97-AF65-F5344CB8AC3E}">
        <p14:creationId xmlns:p14="http://schemas.microsoft.com/office/powerpoint/2010/main" val="11772076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1">
            <a:extLst>
              <a:ext uri="{FF2B5EF4-FFF2-40B4-BE49-F238E27FC236}">
                <a16:creationId xmlns:a16="http://schemas.microsoft.com/office/drawing/2014/main" id="{51CF3C5C-D02E-4EB9-BDCE-B31B360472AD}"/>
              </a:ext>
            </a:extLst>
          </p:cNvPr>
          <p:cNvSpPr>
            <a:spLocks noChangeArrowheads="1"/>
          </p:cNvSpPr>
          <p:nvPr/>
        </p:nvSpPr>
        <p:spPr bwMode="auto">
          <a:xfrm>
            <a:off x="-2" y="3528"/>
            <a:ext cx="6427695" cy="52322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ar-IQ" sz="2400" b="0" i="0" u="none" strike="noStrike" cap="none" normalizeH="0" baseline="0" dirty="0">
                <a:ln>
                  <a:noFill/>
                </a:ln>
                <a:solidFill>
                  <a:srgbClr val="000000"/>
                </a:solidFill>
                <a:effectLst/>
                <a:latin typeface="Arial" panose="020B0604020202020204" pitchFamily="34" charset="0"/>
                <a:ea typeface="Calibri" panose="020F0502020204030204" pitchFamily="34" charset="0"/>
                <a:cs typeface="+mj-cs"/>
              </a:rPr>
              <a:t>1-Heating Element: Found on left side of machine, swivels from front to back and is used to softer thermal plastic </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ar-IQ" sz="2400" b="0" i="0" u="none" strike="noStrike" cap="none" normalizeH="0" baseline="0" dirty="0">
              <a:ln>
                <a:noFill/>
              </a:ln>
              <a:solidFill>
                <a:srgbClr val="000000"/>
              </a:solidFill>
              <a:effectLst/>
              <a:latin typeface="Arial" panose="020B0604020202020204" pitchFamily="34" charset="0"/>
              <a:ea typeface="Calibri" panose="020F0502020204030204" pitchFamily="34" charset="0"/>
              <a:cs typeface="+mj-cs"/>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ar-IQ" sz="2400" b="0" i="0" u="none" strike="noStrike" cap="none" normalizeH="0" baseline="0" dirty="0">
              <a:ln>
                <a:noFill/>
              </a:ln>
              <a:solidFill>
                <a:srgbClr val="000000"/>
              </a:solidFill>
              <a:effectLst/>
              <a:latin typeface="Arial" panose="020B0604020202020204" pitchFamily="34" charset="0"/>
              <a:ea typeface="Calibri" panose="020F0502020204030204" pitchFamily="34" charset="0"/>
              <a:cs typeface="+mj-cs"/>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ar-IQ" sz="2400" b="0" i="0" u="none" strike="noStrike" cap="none" normalizeH="0" baseline="0" dirty="0">
                <a:ln>
                  <a:noFill/>
                </a:ln>
                <a:solidFill>
                  <a:srgbClr val="000000"/>
                </a:solidFill>
                <a:effectLst/>
                <a:latin typeface="Arial" panose="020B0604020202020204" pitchFamily="34" charset="0"/>
                <a:ea typeface="Calibri" panose="020F0502020204030204" pitchFamily="34" charset="0"/>
                <a:cs typeface="+mj-cs"/>
              </a:rPr>
              <a:t>2-Pressure Chamber: Compartment that the thermal- plastic held , </a:t>
            </a:r>
            <a:r>
              <a:rPr kumimoji="0" lang="en-US" altLang="ar-IQ" sz="2400" b="0" i="0" u="none" strike="noStrike" cap="none" normalizeH="0" baseline="0" dirty="0" err="1">
                <a:ln>
                  <a:noFill/>
                </a:ln>
                <a:solidFill>
                  <a:srgbClr val="000000"/>
                </a:solidFill>
                <a:effectLst/>
                <a:latin typeface="Arial" panose="020B0604020202020204" pitchFamily="34" charset="0"/>
                <a:ea typeface="Calibri" panose="020F0502020204030204" pitchFamily="34" charset="0"/>
                <a:cs typeface="+mj-cs"/>
              </a:rPr>
              <a:t>hrated</a:t>
            </a:r>
            <a:r>
              <a:rPr kumimoji="0" lang="en-US" altLang="ar-IQ" sz="2400" b="0" i="0" u="none" strike="noStrike" cap="none" normalizeH="0" baseline="0" dirty="0">
                <a:ln>
                  <a:noFill/>
                </a:ln>
                <a:solidFill>
                  <a:srgbClr val="000000"/>
                </a:solidFill>
                <a:effectLst/>
                <a:latin typeface="Arial" panose="020B0604020202020204" pitchFamily="34" charset="0"/>
                <a:ea typeface="Calibri" panose="020F0502020204030204" pitchFamily="34" charset="0"/>
                <a:cs typeface="+mj-cs"/>
              </a:rPr>
              <a:t> and formed over a dental model.</a:t>
            </a:r>
            <a:endParaRPr lang="en-US" altLang="ar-IQ" sz="2400" dirty="0">
              <a:solidFill>
                <a:srgbClr val="000000"/>
              </a:solidFill>
              <a:ea typeface="Calibri" panose="020F0502020204030204" pitchFamily="34" charset="0"/>
              <a:cs typeface="+mj-cs"/>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ar-IQ" sz="2400" b="0" i="0" u="none" strike="noStrike" cap="none" normalizeH="0" baseline="0" dirty="0">
              <a:ln>
                <a:noFill/>
              </a:ln>
              <a:solidFill>
                <a:srgbClr val="000000"/>
              </a:solidFill>
              <a:effectLst/>
              <a:latin typeface="Arial" panose="020B0604020202020204" pitchFamily="34" charset="0"/>
              <a:ea typeface="Calibri" panose="020F0502020204030204" pitchFamily="34" charset="0"/>
              <a:cs typeface="+mj-cs"/>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ar-IQ" sz="2400" b="0" i="0" u="none" strike="noStrike" cap="none" normalizeH="0" baseline="0" dirty="0">
                <a:ln>
                  <a:noFill/>
                </a:ln>
                <a:solidFill>
                  <a:srgbClr val="000000"/>
                </a:solidFill>
                <a:effectLst/>
                <a:latin typeface="Arial" panose="020B0604020202020204" pitchFamily="34" charset="0"/>
                <a:ea typeface="Calibri" panose="020F0502020204030204" pitchFamily="34" charset="0"/>
                <a:cs typeface="+mj-cs"/>
              </a:rPr>
              <a:t>3-Locking Handle: Holds chamber in molding position and allow air pressure  to enter chamber</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ar-IQ" sz="2800" b="0" i="0" u="none" strike="noStrike" cap="none" normalizeH="0" baseline="0" dirty="0">
                <a:ln>
                  <a:noFill/>
                </a:ln>
                <a:solidFill>
                  <a:srgbClr val="000000"/>
                </a:solidFill>
                <a:effectLst/>
                <a:latin typeface="Arial" panose="020B0604020202020204" pitchFamily="34" charset="0"/>
                <a:ea typeface="Calibri" panose="020F0502020204030204" pitchFamily="34" charset="0"/>
                <a:cs typeface="+mj-cs"/>
              </a:rPr>
              <a:t> </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ar-IQ" sz="1800" b="0" i="0" u="none" strike="noStrike" cap="none" normalizeH="0" baseline="0" dirty="0">
              <a:ln>
                <a:noFill/>
              </a:ln>
              <a:solidFill>
                <a:schemeClr val="tx1"/>
              </a:solidFill>
              <a:effectLst/>
              <a:latin typeface="Arial" panose="020B0604020202020204" pitchFamily="34" charset="0"/>
            </a:endParaRPr>
          </a:p>
        </p:txBody>
      </p:sp>
      <p:pic>
        <p:nvPicPr>
          <p:cNvPr id="16" name="Picture 15">
            <a:extLst>
              <a:ext uri="{FF2B5EF4-FFF2-40B4-BE49-F238E27FC236}">
                <a16:creationId xmlns:a16="http://schemas.microsoft.com/office/drawing/2014/main" id="{6693DC19-175C-4C95-8E33-5726AFA4845D}"/>
              </a:ext>
            </a:extLst>
          </p:cNvPr>
          <p:cNvPicPr/>
          <p:nvPr/>
        </p:nvPicPr>
        <p:blipFill>
          <a:blip r:embed="rId2"/>
          <a:stretch>
            <a:fillRect/>
          </a:stretch>
        </p:blipFill>
        <p:spPr>
          <a:xfrm>
            <a:off x="6602506" y="1733604"/>
            <a:ext cx="5589494" cy="5117036"/>
          </a:xfrm>
          <a:prstGeom prst="rect">
            <a:avLst/>
          </a:prstGeom>
        </p:spPr>
      </p:pic>
      <p:pic>
        <p:nvPicPr>
          <p:cNvPr id="17" name="Picture 16">
            <a:extLst>
              <a:ext uri="{FF2B5EF4-FFF2-40B4-BE49-F238E27FC236}">
                <a16:creationId xmlns:a16="http://schemas.microsoft.com/office/drawing/2014/main" id="{394678AD-EA3F-4DCB-8954-E2AA651F4A8C}"/>
              </a:ext>
            </a:extLst>
          </p:cNvPr>
          <p:cNvPicPr>
            <a:picLocks noChangeAspect="1"/>
          </p:cNvPicPr>
          <p:nvPr/>
        </p:nvPicPr>
        <p:blipFill>
          <a:blip r:embed="rId3"/>
          <a:stretch>
            <a:fillRect/>
          </a:stretch>
        </p:blipFill>
        <p:spPr>
          <a:xfrm>
            <a:off x="7312229" y="2083375"/>
            <a:ext cx="692728" cy="536254"/>
          </a:xfrm>
          <a:prstGeom prst="rect">
            <a:avLst/>
          </a:prstGeom>
        </p:spPr>
      </p:pic>
      <p:sp>
        <p:nvSpPr>
          <p:cNvPr id="18" name="Rectangle 17">
            <a:extLst>
              <a:ext uri="{FF2B5EF4-FFF2-40B4-BE49-F238E27FC236}">
                <a16:creationId xmlns:a16="http://schemas.microsoft.com/office/drawing/2014/main" id="{E4EF532D-B951-47AA-90FC-2977DDC3A7DE}"/>
              </a:ext>
            </a:extLst>
          </p:cNvPr>
          <p:cNvSpPr/>
          <p:nvPr/>
        </p:nvSpPr>
        <p:spPr>
          <a:xfrm>
            <a:off x="8280616" y="4131166"/>
            <a:ext cx="424816" cy="321913"/>
          </a:xfrm>
          <a:prstGeom prst="rect">
            <a:avLst/>
          </a:prstGeom>
          <a:ln>
            <a:noFill/>
          </a:ln>
        </p:spPr>
        <p:txBody>
          <a:bodyPr vert="horz" lIns="0" tIns="0" rIns="0" bIns="0" rtlCol="0">
            <a:noAutofit/>
          </a:bodyPr>
          <a:lstStyle/>
          <a:p>
            <a:pPr>
              <a:lnSpc>
                <a:spcPct val="107000"/>
              </a:lnSpc>
              <a:spcAft>
                <a:spcPts val="800"/>
              </a:spcAft>
            </a:pPr>
            <a:r>
              <a:rPr lang="en-US" sz="2400" b="1" dirty="0">
                <a:solidFill>
                  <a:srgbClr val="000000"/>
                </a:solidFill>
                <a:effectLst/>
                <a:latin typeface="Calibri" panose="020F0502020204030204" pitchFamily="34" charset="0"/>
                <a:ea typeface="Calibri" panose="020F0502020204030204" pitchFamily="34" charset="0"/>
              </a:rPr>
              <a:t>2</a:t>
            </a:r>
            <a:endParaRPr lang="en-US" sz="1100" dirty="0">
              <a:solidFill>
                <a:srgbClr val="000000"/>
              </a:solidFill>
              <a:effectLst/>
              <a:latin typeface="Calibri" panose="020F0502020204030204" pitchFamily="34" charset="0"/>
              <a:ea typeface="Calibri" panose="020F0502020204030204" pitchFamily="34" charset="0"/>
            </a:endParaRPr>
          </a:p>
        </p:txBody>
      </p:sp>
      <p:sp>
        <p:nvSpPr>
          <p:cNvPr id="19" name="Rectangle 18">
            <a:extLst>
              <a:ext uri="{FF2B5EF4-FFF2-40B4-BE49-F238E27FC236}">
                <a16:creationId xmlns:a16="http://schemas.microsoft.com/office/drawing/2014/main" id="{51180D1E-AE2C-43CA-B66B-6CC39C7CADCC}"/>
              </a:ext>
            </a:extLst>
          </p:cNvPr>
          <p:cNvSpPr/>
          <p:nvPr/>
        </p:nvSpPr>
        <p:spPr>
          <a:xfrm flipH="1">
            <a:off x="11674096" y="2412108"/>
            <a:ext cx="692728" cy="536253"/>
          </a:xfrm>
          <a:prstGeom prst="rect">
            <a:avLst/>
          </a:prstGeom>
          <a:ln>
            <a:noFill/>
          </a:ln>
        </p:spPr>
        <p:txBody>
          <a:bodyPr vert="horz" lIns="0" tIns="0" rIns="0" bIns="0" rtlCol="0">
            <a:noAutofit/>
          </a:bodyPr>
          <a:lstStyle/>
          <a:p>
            <a:pPr>
              <a:lnSpc>
                <a:spcPct val="107000"/>
              </a:lnSpc>
              <a:spcAft>
                <a:spcPts val="800"/>
              </a:spcAft>
            </a:pPr>
            <a:r>
              <a:rPr lang="en-US" sz="2400" b="1" dirty="0">
                <a:solidFill>
                  <a:srgbClr val="FF0000"/>
                </a:solidFill>
                <a:effectLst/>
                <a:latin typeface="Calibri" panose="020F0502020204030204" pitchFamily="34" charset="0"/>
                <a:ea typeface="Calibri" panose="020F0502020204030204" pitchFamily="34" charset="0"/>
              </a:rPr>
              <a:t>3</a:t>
            </a:r>
            <a:endParaRPr lang="en-US" sz="1100" dirty="0">
              <a:solidFill>
                <a:srgbClr val="FF0000"/>
              </a:solidFill>
              <a:effectLst/>
              <a:latin typeface="Calibri" panose="020F0502020204030204" pitchFamily="34" charset="0"/>
              <a:ea typeface="Calibri" panose="020F0502020204030204" pitchFamily="34" charset="0"/>
            </a:endParaRPr>
          </a:p>
        </p:txBody>
      </p:sp>
      <p:sp>
        <p:nvSpPr>
          <p:cNvPr id="20" name="Rectangle 19">
            <a:extLst>
              <a:ext uri="{FF2B5EF4-FFF2-40B4-BE49-F238E27FC236}">
                <a16:creationId xmlns:a16="http://schemas.microsoft.com/office/drawing/2014/main" id="{D98DFE7D-8516-48BA-A015-D6C19CBB419D}"/>
              </a:ext>
            </a:extLst>
          </p:cNvPr>
          <p:cNvSpPr/>
          <p:nvPr/>
        </p:nvSpPr>
        <p:spPr>
          <a:xfrm rot="10800000" flipV="1">
            <a:off x="10193946" y="3133165"/>
            <a:ext cx="240971" cy="295835"/>
          </a:xfrm>
          <a:prstGeom prst="rect">
            <a:avLst/>
          </a:prstGeom>
          <a:ln>
            <a:noFill/>
          </a:ln>
        </p:spPr>
        <p:txBody>
          <a:bodyPr vert="horz" lIns="0" tIns="0" rIns="0" bIns="0" rtlCol="0">
            <a:noAutofit/>
          </a:bodyPr>
          <a:lstStyle/>
          <a:p>
            <a:pPr>
              <a:lnSpc>
                <a:spcPct val="107000"/>
              </a:lnSpc>
              <a:spcAft>
                <a:spcPts val="800"/>
              </a:spcAft>
            </a:pPr>
            <a:r>
              <a:rPr lang="en-US" sz="2400" b="1" dirty="0">
                <a:solidFill>
                  <a:srgbClr val="000000"/>
                </a:solidFill>
                <a:effectLst/>
                <a:latin typeface="Calibri" panose="020F0502020204030204" pitchFamily="34" charset="0"/>
                <a:ea typeface="Calibri" panose="020F0502020204030204" pitchFamily="34" charset="0"/>
              </a:rPr>
              <a:t>7</a:t>
            </a:r>
            <a:endParaRPr lang="en-US" sz="1100" dirty="0">
              <a:solidFill>
                <a:srgbClr val="000000"/>
              </a:solidFill>
              <a:effectLst/>
              <a:latin typeface="Calibri" panose="020F0502020204030204" pitchFamily="34" charset="0"/>
              <a:ea typeface="Calibri" panose="020F0502020204030204" pitchFamily="34" charset="0"/>
            </a:endParaRPr>
          </a:p>
        </p:txBody>
      </p:sp>
      <p:sp>
        <p:nvSpPr>
          <p:cNvPr id="21" name="Rectangle 20">
            <a:extLst>
              <a:ext uri="{FF2B5EF4-FFF2-40B4-BE49-F238E27FC236}">
                <a16:creationId xmlns:a16="http://schemas.microsoft.com/office/drawing/2014/main" id="{D5D7A035-9BB7-42E8-85F6-8B7BAB7C8C19}"/>
              </a:ext>
            </a:extLst>
          </p:cNvPr>
          <p:cNvSpPr/>
          <p:nvPr/>
        </p:nvSpPr>
        <p:spPr>
          <a:xfrm>
            <a:off x="8280616" y="3630864"/>
            <a:ext cx="424815" cy="321913"/>
          </a:xfrm>
          <a:prstGeom prst="rect">
            <a:avLst/>
          </a:prstGeom>
          <a:ln>
            <a:noFill/>
          </a:ln>
        </p:spPr>
        <p:txBody>
          <a:bodyPr vert="horz" lIns="0" tIns="0" rIns="0" bIns="0" rtlCol="0">
            <a:noAutofit/>
          </a:bodyPr>
          <a:lstStyle/>
          <a:p>
            <a:pPr>
              <a:lnSpc>
                <a:spcPct val="107000"/>
              </a:lnSpc>
              <a:spcAft>
                <a:spcPts val="800"/>
              </a:spcAft>
            </a:pPr>
            <a:r>
              <a:rPr lang="en-US" sz="2400" b="1" dirty="0">
                <a:solidFill>
                  <a:srgbClr val="FF0000"/>
                </a:solidFill>
                <a:effectLst/>
                <a:latin typeface="Calibri" panose="020F0502020204030204" pitchFamily="34" charset="0"/>
                <a:ea typeface="Calibri" panose="020F0502020204030204" pitchFamily="34" charset="0"/>
              </a:rPr>
              <a:t>4</a:t>
            </a:r>
            <a:endParaRPr lang="en-US" sz="1100" dirty="0">
              <a:solidFill>
                <a:srgbClr val="FF0000"/>
              </a:solidFill>
              <a:effectLst/>
              <a:latin typeface="Calibri" panose="020F0502020204030204" pitchFamily="34" charset="0"/>
              <a:ea typeface="Calibri" panose="020F0502020204030204" pitchFamily="34" charset="0"/>
            </a:endParaRPr>
          </a:p>
        </p:txBody>
      </p:sp>
      <p:sp>
        <p:nvSpPr>
          <p:cNvPr id="22" name="Rectangle 21">
            <a:extLst>
              <a:ext uri="{FF2B5EF4-FFF2-40B4-BE49-F238E27FC236}">
                <a16:creationId xmlns:a16="http://schemas.microsoft.com/office/drawing/2014/main" id="{5624A39A-AC8F-4B57-B948-CE7674B354F9}"/>
              </a:ext>
            </a:extLst>
          </p:cNvPr>
          <p:cNvSpPr/>
          <p:nvPr/>
        </p:nvSpPr>
        <p:spPr>
          <a:xfrm>
            <a:off x="9281797" y="4679576"/>
            <a:ext cx="332849" cy="341832"/>
          </a:xfrm>
          <a:prstGeom prst="rect">
            <a:avLst/>
          </a:prstGeom>
          <a:ln>
            <a:noFill/>
          </a:ln>
        </p:spPr>
        <p:txBody>
          <a:bodyPr vert="horz" lIns="0" tIns="0" rIns="0" bIns="0" rtlCol="0">
            <a:noAutofit/>
          </a:bodyPr>
          <a:lstStyle/>
          <a:p>
            <a:pPr>
              <a:lnSpc>
                <a:spcPct val="107000"/>
              </a:lnSpc>
              <a:spcAft>
                <a:spcPts val="800"/>
              </a:spcAft>
            </a:pPr>
            <a:r>
              <a:rPr lang="en-US" sz="2400" b="1" dirty="0">
                <a:solidFill>
                  <a:srgbClr val="000000"/>
                </a:solidFill>
                <a:effectLst/>
                <a:latin typeface="Calibri" panose="020F0502020204030204" pitchFamily="34" charset="0"/>
                <a:ea typeface="Calibri" panose="020F0502020204030204" pitchFamily="34" charset="0"/>
              </a:rPr>
              <a:t>6</a:t>
            </a:r>
            <a:endParaRPr lang="en-US" sz="1100" dirty="0">
              <a:solidFill>
                <a:srgbClr val="000000"/>
              </a:solidFill>
              <a:effectLst/>
              <a:latin typeface="Calibri" panose="020F0502020204030204" pitchFamily="34" charset="0"/>
              <a:ea typeface="Calibri" panose="020F0502020204030204" pitchFamily="34" charset="0"/>
            </a:endParaRPr>
          </a:p>
        </p:txBody>
      </p:sp>
      <p:sp>
        <p:nvSpPr>
          <p:cNvPr id="23" name="Rectangle 22">
            <a:extLst>
              <a:ext uri="{FF2B5EF4-FFF2-40B4-BE49-F238E27FC236}">
                <a16:creationId xmlns:a16="http://schemas.microsoft.com/office/drawing/2014/main" id="{31C708A9-979E-4F88-984A-969659ED32F0}"/>
              </a:ext>
            </a:extLst>
          </p:cNvPr>
          <p:cNvSpPr/>
          <p:nvPr/>
        </p:nvSpPr>
        <p:spPr>
          <a:xfrm>
            <a:off x="10434917" y="5823942"/>
            <a:ext cx="174823" cy="296872"/>
          </a:xfrm>
          <a:prstGeom prst="rect">
            <a:avLst/>
          </a:prstGeom>
          <a:ln>
            <a:noFill/>
          </a:ln>
        </p:spPr>
        <p:txBody>
          <a:bodyPr vert="horz" lIns="0" tIns="0" rIns="0" bIns="0" rtlCol="0">
            <a:noAutofit/>
          </a:bodyPr>
          <a:lstStyle/>
          <a:p>
            <a:pPr>
              <a:lnSpc>
                <a:spcPct val="107000"/>
              </a:lnSpc>
              <a:spcAft>
                <a:spcPts val="800"/>
              </a:spcAft>
            </a:pPr>
            <a:r>
              <a:rPr lang="en-US" sz="2400" b="1" dirty="0">
                <a:solidFill>
                  <a:srgbClr val="000000"/>
                </a:solidFill>
                <a:effectLst/>
                <a:latin typeface="Calibri" panose="020F0502020204030204" pitchFamily="34" charset="0"/>
                <a:ea typeface="Calibri" panose="020F0502020204030204" pitchFamily="34" charset="0"/>
              </a:rPr>
              <a:t>5</a:t>
            </a:r>
            <a:endParaRPr lang="en-US" sz="1100" dirty="0">
              <a:solidFill>
                <a:srgbClr val="000000"/>
              </a:solidFill>
              <a:effectLst/>
              <a:latin typeface="Calibri" panose="020F0502020204030204" pitchFamily="34" charset="0"/>
              <a:ea typeface="Calibri" panose="020F0502020204030204" pitchFamily="34" charset="0"/>
            </a:endParaRPr>
          </a:p>
        </p:txBody>
      </p:sp>
      <p:sp>
        <p:nvSpPr>
          <p:cNvPr id="24" name="Rectangle 19">
            <a:extLst>
              <a:ext uri="{FF2B5EF4-FFF2-40B4-BE49-F238E27FC236}">
                <a16:creationId xmlns:a16="http://schemas.microsoft.com/office/drawing/2014/main" id="{E5954E08-466E-4D9B-BDE9-E7952E471A34}"/>
              </a:ext>
            </a:extLst>
          </p:cNvPr>
          <p:cNvSpPr>
            <a:spLocks noChangeArrowheads="1"/>
          </p:cNvSpPr>
          <p:nvPr/>
        </p:nvSpPr>
        <p:spPr bwMode="auto">
          <a:xfrm rot="10800000" flipV="1">
            <a:off x="0" y="4850492"/>
            <a:ext cx="6206181" cy="14773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ar-IQ" sz="1800" b="0" i="0" u="none" strike="noStrike" cap="none" normalizeH="0" baseline="0" dirty="0">
              <a:ln>
                <a:noFill/>
              </a:ln>
              <a:solidFill>
                <a:srgbClr val="000000"/>
              </a:solidFill>
              <a:effectLst/>
              <a:latin typeface="Arial" panose="020B0604020202020204" pitchFamily="34" charset="0"/>
              <a:ea typeface="Calibri" panose="020F050202020403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ar-IQ" sz="2400" b="0" i="0" u="none" strike="noStrike" cap="none" normalizeH="0" baseline="0" dirty="0">
                <a:ln>
                  <a:noFill/>
                </a:ln>
                <a:solidFill>
                  <a:srgbClr val="000000"/>
                </a:solidFill>
                <a:effectLst/>
                <a:latin typeface="Arial" panose="020B0604020202020204" pitchFamily="34" charset="0"/>
                <a:ea typeface="Calibri" panose="020F0502020204030204" pitchFamily="34" charset="0"/>
                <a:cs typeface="+mj-cs"/>
              </a:rPr>
              <a:t>4-Clamping Frame: Secures thermal-plastic to chamber</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ar-IQ" sz="2400" b="0" i="0" u="none" strike="noStrike" cap="none" normalizeH="0" baseline="0" dirty="0">
              <a:ln>
                <a:noFill/>
              </a:ln>
              <a:solidFill>
                <a:schemeClr val="tx1"/>
              </a:solidFill>
              <a:effectLst/>
              <a:latin typeface="Arial" panose="020B0604020202020204" pitchFamily="34" charset="0"/>
              <a:cs typeface="+mj-cs"/>
            </a:endParaRPr>
          </a:p>
        </p:txBody>
      </p:sp>
    </p:spTree>
    <p:extLst>
      <p:ext uri="{BB962C8B-B14F-4D97-AF65-F5344CB8AC3E}">
        <p14:creationId xmlns:p14="http://schemas.microsoft.com/office/powerpoint/2010/main" val="283688717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E15B5737-2B48-41B5-B5DE-DAC835021735}"/>
              </a:ext>
            </a:extLst>
          </p:cNvPr>
          <p:cNvSpPr txBox="1"/>
          <p:nvPr/>
        </p:nvSpPr>
        <p:spPr>
          <a:xfrm>
            <a:off x="158002" y="42549"/>
            <a:ext cx="8219515" cy="1569660"/>
          </a:xfrm>
          <a:prstGeom prst="rect">
            <a:avLst/>
          </a:prstGeom>
          <a:noFill/>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ar-IQ" sz="2400" b="0" i="0" u="none" strike="noStrike" kern="1200" cap="none" spc="0" normalizeH="0" baseline="0" noProof="0" dirty="0">
                <a:ln>
                  <a:noFill/>
                </a:ln>
                <a:solidFill>
                  <a:srgbClr val="000000"/>
                </a:solidFill>
                <a:effectLst/>
                <a:uLnTx/>
                <a:uFillTx/>
                <a:latin typeface="Arial" panose="020B0604020202020204" pitchFamily="34" charset="0"/>
                <a:ea typeface="Calibri" panose="020F0502020204030204" pitchFamily="34" charset="0"/>
                <a:cs typeface="Times New Roman" panose="02020603050405020304" pitchFamily="18" charset="0"/>
              </a:rPr>
              <a:t>5-Pellet Drawer: Contains overflow of pellets.</a:t>
            </a: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ar-IQ" sz="2400" b="0" i="0" u="none" strike="noStrike" kern="1200" cap="none" spc="0" normalizeH="0" baseline="0" noProof="0" dirty="0">
              <a:ln>
                <a:noFill/>
              </a:ln>
              <a:solidFill>
                <a:srgbClr val="000000"/>
              </a:solidFill>
              <a:effectLst/>
              <a:uLnTx/>
              <a:uFillTx/>
              <a:latin typeface="Arial" panose="020B0604020202020204" pitchFamily="34" charset="0"/>
              <a:ea typeface="+mn-ea"/>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ar-IQ" sz="2400" b="0" i="0" u="none" strike="noStrike" kern="1200" cap="none" spc="0" normalizeH="0" baseline="0" noProof="0" dirty="0">
                <a:ln>
                  <a:noFill/>
                </a:ln>
                <a:solidFill>
                  <a:srgbClr val="000000"/>
                </a:solidFill>
                <a:effectLst/>
                <a:uLnTx/>
                <a:uFillTx/>
                <a:latin typeface="Arial" panose="020B0604020202020204" pitchFamily="34" charset="0"/>
                <a:ea typeface="Calibri" panose="020F0502020204030204" pitchFamily="34" charset="0"/>
                <a:cs typeface="Times New Roman" panose="02020603050405020304" pitchFamily="18" charset="0"/>
              </a:rPr>
              <a:t>6. Bar Code Scanner: Automatically enters the correct processing information for  the thermal-plastic.</a:t>
            </a:r>
            <a:endParaRPr kumimoji="0" lang="en-US" altLang="ar-IQ" sz="2400" b="0" i="0" u="none" strike="noStrike" kern="1200" cap="none" spc="0" normalizeH="0" baseline="0" noProof="0" dirty="0">
              <a:ln>
                <a:noFill/>
              </a:ln>
              <a:solidFill>
                <a:srgbClr val="000000"/>
              </a:solidFill>
              <a:effectLst/>
              <a:uLnTx/>
              <a:uFillTx/>
              <a:latin typeface="Arial" panose="020B0604020202020204" pitchFamily="34" charset="0"/>
              <a:ea typeface="+mn-ea"/>
              <a:cs typeface="Times New Roman" panose="02020603050405020304" pitchFamily="18" charset="0"/>
            </a:endParaRPr>
          </a:p>
        </p:txBody>
      </p:sp>
      <p:sp>
        <p:nvSpPr>
          <p:cNvPr id="7" name="TextBox 6">
            <a:extLst>
              <a:ext uri="{FF2B5EF4-FFF2-40B4-BE49-F238E27FC236}">
                <a16:creationId xmlns:a16="http://schemas.microsoft.com/office/drawing/2014/main" id="{F0F5AAA0-A718-4B36-86DC-4ED04408F1DA}"/>
              </a:ext>
            </a:extLst>
          </p:cNvPr>
          <p:cNvSpPr txBox="1"/>
          <p:nvPr/>
        </p:nvSpPr>
        <p:spPr>
          <a:xfrm>
            <a:off x="158002" y="2325568"/>
            <a:ext cx="12033998" cy="1588961"/>
          </a:xfrm>
          <a:prstGeom prst="rect">
            <a:avLst/>
          </a:prstGeom>
          <a:noFill/>
        </p:spPr>
        <p:txBody>
          <a:bodyPr wrap="square">
            <a:spAutoFit/>
          </a:bodyPr>
          <a:lstStyle/>
          <a:p>
            <a:pPr marR="4731385" lvl="0" rtl="0" fontAlgn="base">
              <a:lnSpc>
                <a:spcPct val="103000"/>
              </a:lnSpc>
              <a:spcAft>
                <a:spcPts val="15"/>
              </a:spcAft>
              <a:buClr>
                <a:srgbClr val="000000"/>
              </a:buClr>
              <a:buSzPts val="1800"/>
            </a:pPr>
            <a:r>
              <a:rPr lang="en-US" sz="2400" dirty="0">
                <a:solidFill>
                  <a:srgbClr val="000000"/>
                </a:solidFill>
                <a:latin typeface="Arial" panose="020B0604020202020204" pitchFamily="34" charset="0"/>
                <a:cs typeface="Times New Roman" panose="02020603050405020304" pitchFamily="18" charset="0"/>
              </a:rPr>
              <a:t>7.pellet cup : container that hold dental model, and pellet the holes At the base of the pellet cup For air escape in pressure </a:t>
            </a:r>
          </a:p>
          <a:p>
            <a:pPr marL="14605" indent="-6350">
              <a:lnSpc>
                <a:spcPct val="103000"/>
              </a:lnSpc>
              <a:spcAft>
                <a:spcPts val="15"/>
              </a:spcAft>
            </a:pPr>
            <a:r>
              <a:rPr lang="en-US" sz="2400" dirty="0">
                <a:solidFill>
                  <a:srgbClr val="000000"/>
                </a:solidFill>
                <a:latin typeface="Arial" panose="020B0604020202020204" pitchFamily="34" charset="0"/>
                <a:cs typeface="Times New Roman" panose="02020603050405020304" pitchFamily="18" charset="0"/>
              </a:rPr>
              <a:t>suction</a:t>
            </a:r>
          </a:p>
        </p:txBody>
      </p:sp>
      <p:pic>
        <p:nvPicPr>
          <p:cNvPr id="8" name="Picture 7">
            <a:extLst>
              <a:ext uri="{FF2B5EF4-FFF2-40B4-BE49-F238E27FC236}">
                <a16:creationId xmlns:a16="http://schemas.microsoft.com/office/drawing/2014/main" id="{1070994E-503D-4743-97FB-8176DDE9A455}"/>
              </a:ext>
            </a:extLst>
          </p:cNvPr>
          <p:cNvPicPr/>
          <p:nvPr/>
        </p:nvPicPr>
        <p:blipFill>
          <a:blip r:embed="rId2"/>
          <a:stretch>
            <a:fillRect/>
          </a:stretch>
        </p:blipFill>
        <p:spPr>
          <a:xfrm>
            <a:off x="7221071" y="1602847"/>
            <a:ext cx="4970929" cy="5212604"/>
          </a:xfrm>
          <a:prstGeom prst="rect">
            <a:avLst/>
          </a:prstGeom>
        </p:spPr>
      </p:pic>
      <p:sp>
        <p:nvSpPr>
          <p:cNvPr id="9" name="Rectangle 8">
            <a:extLst>
              <a:ext uri="{FF2B5EF4-FFF2-40B4-BE49-F238E27FC236}">
                <a16:creationId xmlns:a16="http://schemas.microsoft.com/office/drawing/2014/main" id="{DB65BB24-3AA0-4407-ABAD-501A4C7D2078}"/>
              </a:ext>
            </a:extLst>
          </p:cNvPr>
          <p:cNvSpPr/>
          <p:nvPr/>
        </p:nvSpPr>
        <p:spPr>
          <a:xfrm>
            <a:off x="10636623" y="5849470"/>
            <a:ext cx="268942" cy="271343"/>
          </a:xfrm>
          <a:prstGeom prst="rect">
            <a:avLst/>
          </a:prstGeom>
          <a:ln>
            <a:noFill/>
          </a:ln>
        </p:spPr>
        <p:txBody>
          <a:bodyPr vert="horz" lIns="0" tIns="0" rIns="0" bIns="0" rtlCol="0">
            <a:noAutofit/>
          </a:bodyPr>
          <a:lstStyle/>
          <a:p>
            <a:pPr>
              <a:lnSpc>
                <a:spcPct val="107000"/>
              </a:lnSpc>
              <a:spcAft>
                <a:spcPts val="800"/>
              </a:spcAft>
            </a:pPr>
            <a:r>
              <a:rPr lang="en-US" sz="2400" b="1" dirty="0">
                <a:solidFill>
                  <a:srgbClr val="000000"/>
                </a:solidFill>
                <a:effectLst/>
                <a:latin typeface="Calibri" panose="020F0502020204030204" pitchFamily="34" charset="0"/>
                <a:ea typeface="Calibri" panose="020F0502020204030204" pitchFamily="34" charset="0"/>
              </a:rPr>
              <a:t>5</a:t>
            </a:r>
            <a:endParaRPr lang="en-US" sz="1100" dirty="0">
              <a:solidFill>
                <a:srgbClr val="000000"/>
              </a:solidFill>
              <a:effectLst/>
              <a:latin typeface="Calibri" panose="020F0502020204030204" pitchFamily="34" charset="0"/>
              <a:ea typeface="Calibri" panose="020F0502020204030204" pitchFamily="34" charset="0"/>
            </a:endParaRPr>
          </a:p>
        </p:txBody>
      </p:sp>
      <p:sp>
        <p:nvSpPr>
          <p:cNvPr id="12" name="Rectangle 11">
            <a:extLst>
              <a:ext uri="{FF2B5EF4-FFF2-40B4-BE49-F238E27FC236}">
                <a16:creationId xmlns:a16="http://schemas.microsoft.com/office/drawing/2014/main" id="{F699DDFD-0BCB-4C10-9F51-DDEAEA05F6DA}"/>
              </a:ext>
            </a:extLst>
          </p:cNvPr>
          <p:cNvSpPr/>
          <p:nvPr/>
        </p:nvSpPr>
        <p:spPr>
          <a:xfrm>
            <a:off x="9735671" y="4625788"/>
            <a:ext cx="658905" cy="395620"/>
          </a:xfrm>
          <a:prstGeom prst="rect">
            <a:avLst/>
          </a:prstGeom>
          <a:ln>
            <a:noFill/>
          </a:ln>
        </p:spPr>
        <p:txBody>
          <a:bodyPr vert="horz" lIns="0" tIns="0" rIns="0" bIns="0" rtlCol="0">
            <a:noAutofit/>
          </a:bodyPr>
          <a:lstStyle/>
          <a:p>
            <a:pPr>
              <a:lnSpc>
                <a:spcPct val="107000"/>
              </a:lnSpc>
              <a:spcAft>
                <a:spcPts val="800"/>
              </a:spcAft>
            </a:pPr>
            <a:r>
              <a:rPr lang="en-US" sz="2400" b="1" dirty="0">
                <a:solidFill>
                  <a:srgbClr val="000000"/>
                </a:solidFill>
                <a:effectLst/>
                <a:latin typeface="Calibri" panose="020F0502020204030204" pitchFamily="34" charset="0"/>
                <a:ea typeface="Calibri" panose="020F0502020204030204" pitchFamily="34" charset="0"/>
              </a:rPr>
              <a:t>6</a:t>
            </a:r>
            <a:endParaRPr lang="en-US" sz="1100" dirty="0">
              <a:solidFill>
                <a:srgbClr val="000000"/>
              </a:solidFill>
              <a:effectLst/>
              <a:latin typeface="Calibri" panose="020F0502020204030204" pitchFamily="34" charset="0"/>
              <a:ea typeface="Calibri" panose="020F0502020204030204" pitchFamily="34" charset="0"/>
            </a:endParaRPr>
          </a:p>
        </p:txBody>
      </p:sp>
      <p:sp>
        <p:nvSpPr>
          <p:cNvPr id="13" name="Rectangle 12">
            <a:extLst>
              <a:ext uri="{FF2B5EF4-FFF2-40B4-BE49-F238E27FC236}">
                <a16:creationId xmlns:a16="http://schemas.microsoft.com/office/drawing/2014/main" id="{B86CCAED-647E-45E2-BC1D-9814F992C81D}"/>
              </a:ext>
            </a:extLst>
          </p:cNvPr>
          <p:cNvSpPr/>
          <p:nvPr/>
        </p:nvSpPr>
        <p:spPr>
          <a:xfrm rot="10800000" flipV="1">
            <a:off x="10542493" y="2831745"/>
            <a:ext cx="605117" cy="395549"/>
          </a:xfrm>
          <a:prstGeom prst="rect">
            <a:avLst/>
          </a:prstGeom>
          <a:ln>
            <a:noFill/>
          </a:ln>
        </p:spPr>
        <p:txBody>
          <a:bodyPr vert="horz" lIns="0" tIns="0" rIns="0" bIns="0" rtlCol="0">
            <a:noAutofit/>
          </a:bodyPr>
          <a:lstStyle/>
          <a:p>
            <a:pPr>
              <a:lnSpc>
                <a:spcPct val="107000"/>
              </a:lnSpc>
              <a:spcAft>
                <a:spcPts val="800"/>
              </a:spcAft>
            </a:pPr>
            <a:r>
              <a:rPr lang="en-US" sz="2400" b="1" dirty="0">
                <a:solidFill>
                  <a:srgbClr val="000000"/>
                </a:solidFill>
                <a:effectLst/>
                <a:latin typeface="Calibri" panose="020F0502020204030204" pitchFamily="34" charset="0"/>
                <a:ea typeface="Calibri" panose="020F0502020204030204" pitchFamily="34" charset="0"/>
              </a:rPr>
              <a:t>7</a:t>
            </a:r>
            <a:endParaRPr lang="en-US" sz="1100" dirty="0">
              <a:solidFill>
                <a:srgbClr val="000000"/>
              </a:solidFill>
              <a:effectLst/>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390725218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A4E8C73B-0D79-4197-8FF9-30D06CBF07BA}"/>
              </a:ext>
            </a:extLst>
          </p:cNvPr>
          <p:cNvSpPr>
            <a:spLocks noChangeArrowheads="1"/>
          </p:cNvSpPr>
          <p:nvPr/>
        </p:nvSpPr>
        <p:spPr bwMode="auto">
          <a:xfrm>
            <a:off x="0" y="-24664"/>
            <a:ext cx="12131847" cy="12926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ar-IQ" sz="2000" b="1" i="0" u="sng" strike="noStrike" cap="none" normalizeH="0" baseline="0" dirty="0">
                <a:ln>
                  <a:noFill/>
                </a:ln>
                <a:solidFill>
                  <a:srgbClr val="000000"/>
                </a:solidFill>
                <a:effectLst/>
                <a:latin typeface="Arial" panose="020B0604020202020204" pitchFamily="34" charset="0"/>
                <a:ea typeface="Calibri" panose="020F0502020204030204" pitchFamily="34" charset="0"/>
              </a:rPr>
              <a:t>On/Off Switch</a:t>
            </a:r>
            <a:r>
              <a:rPr kumimoji="0" lang="en-US" altLang="ar-IQ" sz="2000" b="0" i="0" u="sng" strike="noStrike" cap="none" normalizeH="0" baseline="0" dirty="0">
                <a:ln>
                  <a:noFill/>
                </a:ln>
                <a:solidFill>
                  <a:srgbClr val="000000"/>
                </a:solidFill>
                <a:effectLst/>
                <a:latin typeface="Arial" panose="020B0604020202020204" pitchFamily="34" charset="0"/>
                <a:ea typeface="Calibri" panose="020F0502020204030204" pitchFamily="34" charset="0"/>
              </a:rPr>
              <a:t>: </a:t>
            </a:r>
            <a:r>
              <a:rPr kumimoji="0" lang="en-US" altLang="ar-IQ" sz="2000" b="0" i="0" u="none" strike="noStrike" cap="none" normalizeH="0" baseline="0" dirty="0">
                <a:ln>
                  <a:noFill/>
                </a:ln>
                <a:solidFill>
                  <a:srgbClr val="000000"/>
                </a:solidFill>
                <a:effectLst/>
                <a:latin typeface="Arial" panose="020B0604020202020204" pitchFamily="34" charset="0"/>
                <a:ea typeface="Calibri" panose="020F0502020204030204" pitchFamily="34" charset="0"/>
              </a:rPr>
              <a:t>Power switch.</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ar-IQ" sz="20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ar-IQ" sz="2000" b="1" i="0" u="sng" strike="noStrike" cap="none" normalizeH="0" baseline="0" dirty="0">
                <a:ln>
                  <a:noFill/>
                </a:ln>
                <a:solidFill>
                  <a:srgbClr val="000000"/>
                </a:solidFill>
                <a:effectLst/>
                <a:latin typeface="Arial" panose="020B0604020202020204" pitchFamily="34" charset="0"/>
                <a:ea typeface="Calibri" panose="020F0502020204030204" pitchFamily="34" charset="0"/>
              </a:rPr>
              <a:t>Code Button</a:t>
            </a:r>
            <a:r>
              <a:rPr kumimoji="0" lang="en-US" altLang="ar-IQ" sz="2000" b="0" i="0" u="none" strike="noStrike" cap="none" normalizeH="0" baseline="0" dirty="0">
                <a:ln>
                  <a:noFill/>
                </a:ln>
                <a:solidFill>
                  <a:srgbClr val="000000"/>
                </a:solidFill>
                <a:effectLst/>
                <a:latin typeface="Arial" panose="020B0604020202020204" pitchFamily="34" charset="0"/>
                <a:ea typeface="Calibri" panose="020F0502020204030204" pitchFamily="34" charset="0"/>
              </a:rPr>
              <a:t>: Programs heating and cooling , operating times for material heating  and pressure forming </a:t>
            </a:r>
            <a:endParaRPr kumimoji="0" lang="en-US" altLang="ar-IQ" sz="20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ar-IQ" sz="1800" b="0" i="0" u="none" strike="noStrike" cap="none" normalizeH="0" baseline="0" dirty="0">
              <a:ln>
                <a:noFill/>
              </a:ln>
              <a:solidFill>
                <a:schemeClr val="tx1"/>
              </a:solidFill>
              <a:effectLst/>
              <a:latin typeface="Arial" panose="020B0604020202020204" pitchFamily="34" charset="0"/>
            </a:endParaRPr>
          </a:p>
        </p:txBody>
      </p:sp>
      <p:sp>
        <p:nvSpPr>
          <p:cNvPr id="3" name="Rectangle 3">
            <a:extLst>
              <a:ext uri="{FF2B5EF4-FFF2-40B4-BE49-F238E27FC236}">
                <a16:creationId xmlns:a16="http://schemas.microsoft.com/office/drawing/2014/main" id="{6AEF6D6D-65DB-48E5-B712-ACCC24E46E9A}"/>
              </a:ext>
            </a:extLst>
          </p:cNvPr>
          <p:cNvSpPr>
            <a:spLocks noChangeArrowheads="1"/>
          </p:cNvSpPr>
          <p:nvPr/>
        </p:nvSpPr>
        <p:spPr bwMode="auto">
          <a:xfrm>
            <a:off x="0" y="1022175"/>
            <a:ext cx="12008224" cy="25545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en-US" altLang="ar-IQ" sz="2000" b="0" i="0" u="none" strike="noStrike" cap="none" normalizeH="0" baseline="0" dirty="0">
                <a:ln>
                  <a:noFill/>
                </a:ln>
                <a:solidFill>
                  <a:srgbClr val="000000"/>
                </a:solidFill>
                <a:effectLst/>
                <a:latin typeface="Arial" panose="020B0604020202020204" pitchFamily="34" charset="0"/>
                <a:ea typeface="Calibri" panose="020F0502020204030204" pitchFamily="34" charset="0"/>
              </a:rPr>
            </a:br>
            <a:r>
              <a:rPr kumimoji="0" lang="en-US" altLang="ar-IQ" sz="2000" b="1" i="0" u="sng" strike="noStrike" cap="none" normalizeH="0" baseline="0" dirty="0">
                <a:ln>
                  <a:noFill/>
                </a:ln>
                <a:solidFill>
                  <a:srgbClr val="000000"/>
                </a:solidFill>
                <a:effectLst/>
                <a:latin typeface="Arial" panose="020B0604020202020204" pitchFamily="34" charset="0"/>
                <a:ea typeface="Calibri" panose="020F0502020204030204" pitchFamily="34" charset="0"/>
              </a:rPr>
              <a:t>Air Button</a:t>
            </a:r>
            <a:r>
              <a:rPr kumimoji="0" lang="en-US" altLang="ar-IQ" sz="2000" b="0" i="0" u="none" strike="noStrike" cap="none" normalizeH="0" baseline="0" dirty="0">
                <a:ln>
                  <a:noFill/>
                </a:ln>
                <a:solidFill>
                  <a:srgbClr val="000000"/>
                </a:solidFill>
                <a:effectLst/>
                <a:latin typeface="Arial" panose="020B0604020202020204" pitchFamily="34" charset="0"/>
                <a:ea typeface="Calibri" panose="020F0502020204030204" pitchFamily="34" charset="0"/>
              </a:rPr>
              <a:t>: Removes air pressure from chamber</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ar-IQ" sz="20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ar-IQ" sz="2000" b="1" i="0" u="sng" strike="noStrike" cap="none" normalizeH="0" baseline="0" dirty="0">
                <a:ln>
                  <a:noFill/>
                </a:ln>
                <a:solidFill>
                  <a:srgbClr val="000000"/>
                </a:solidFill>
                <a:effectLst/>
                <a:latin typeface="Arial" panose="020B0604020202020204" pitchFamily="34" charset="0"/>
                <a:ea typeface="Calibri" panose="020F0502020204030204" pitchFamily="34" charset="0"/>
              </a:rPr>
              <a:t>CE Button</a:t>
            </a:r>
            <a:r>
              <a:rPr kumimoji="0" lang="en-US" altLang="ar-IQ" sz="2000" b="0" i="0" u="none" strike="noStrike" cap="none" normalizeH="0" baseline="0" dirty="0">
                <a:ln>
                  <a:noFill/>
                </a:ln>
                <a:solidFill>
                  <a:srgbClr val="000000"/>
                </a:solidFill>
                <a:effectLst/>
                <a:latin typeface="Arial" panose="020B0604020202020204" pitchFamily="34" charset="0"/>
                <a:ea typeface="Calibri" panose="020F0502020204030204" pitchFamily="34" charset="0"/>
              </a:rPr>
              <a:t>: Erases information placed in memory</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ar-IQ" sz="20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ar-IQ" sz="2000" b="1" i="0" u="sng" strike="noStrike" cap="none" normalizeH="0" baseline="0" dirty="0">
                <a:ln>
                  <a:noFill/>
                </a:ln>
                <a:solidFill>
                  <a:srgbClr val="000000"/>
                </a:solidFill>
                <a:effectLst/>
                <a:latin typeface="Arial" panose="020B0604020202020204" pitchFamily="34" charset="0"/>
                <a:ea typeface="Calibri" panose="020F0502020204030204" pitchFamily="34" charset="0"/>
              </a:rPr>
              <a:t>Time Button</a:t>
            </a:r>
            <a:r>
              <a:rPr kumimoji="0" lang="en-US" altLang="ar-IQ" sz="2000" b="0" i="0" u="none" strike="noStrike" cap="none" normalizeH="0" baseline="0" dirty="0">
                <a:ln>
                  <a:noFill/>
                </a:ln>
                <a:solidFill>
                  <a:srgbClr val="000000"/>
                </a:solidFill>
                <a:effectLst/>
                <a:latin typeface="Arial" panose="020B0604020202020204" pitchFamily="34" charset="0"/>
                <a:ea typeface="Calibri" panose="020F0502020204030204" pitchFamily="34" charset="0"/>
              </a:rPr>
              <a:t>: (Illustration of clock) Allows operator to manually program heating and pressure molding</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ar-IQ" sz="2000" b="0" i="0" u="none" strike="noStrike" cap="none" normalizeH="0" baseline="0" dirty="0">
                <a:ln>
                  <a:noFill/>
                </a:ln>
                <a:solidFill>
                  <a:srgbClr val="000000"/>
                </a:solidFill>
                <a:effectLst/>
                <a:latin typeface="Arial" panose="020B0604020202020204" pitchFamily="34" charset="0"/>
                <a:ea typeface="Calibri" panose="020F0502020204030204" pitchFamily="34" charset="0"/>
              </a:rPr>
              <a:t>times, separately.</a:t>
            </a:r>
            <a:endParaRPr kumimoji="0" lang="en-US" altLang="ar-IQ" sz="20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ar-IQ" sz="2000" b="1" i="0" u="sng" strike="noStrike" cap="none" normalizeH="0" baseline="0" dirty="0">
                <a:ln>
                  <a:noFill/>
                </a:ln>
                <a:solidFill>
                  <a:srgbClr val="000000"/>
                </a:solidFill>
                <a:effectLst/>
                <a:latin typeface="Arial" panose="020B0604020202020204" pitchFamily="34" charset="0"/>
                <a:ea typeface="Calibri" panose="020F0502020204030204" pitchFamily="34" charset="0"/>
              </a:rPr>
              <a:t>CODE</a:t>
            </a:r>
            <a:r>
              <a:rPr kumimoji="0" lang="en-US" altLang="ar-IQ" sz="2000" b="0" i="0" u="none" strike="noStrike" cap="none" normalizeH="0" baseline="0" dirty="0">
                <a:ln>
                  <a:noFill/>
                </a:ln>
                <a:solidFill>
                  <a:srgbClr val="000000"/>
                </a:solidFill>
                <a:effectLst/>
                <a:latin typeface="Arial" panose="020B0604020202020204" pitchFamily="34" charset="0"/>
                <a:ea typeface="Calibri" panose="020F0502020204030204" pitchFamily="34" charset="0"/>
              </a:rPr>
              <a:t>: Three-digit code to identify heating and pressure molding times.</a:t>
            </a:r>
            <a:endParaRPr kumimoji="0" lang="en-US" altLang="ar-IQ" sz="2000" b="0" i="0" u="none" strike="noStrike" cap="none" normalizeH="0" baseline="0" dirty="0">
              <a:ln>
                <a:noFill/>
              </a:ln>
              <a:solidFill>
                <a:schemeClr val="tx1"/>
              </a:solidFill>
              <a:effectLst/>
              <a:latin typeface="Arial" panose="020B0604020202020204" pitchFamily="34" charset="0"/>
            </a:endParaRPr>
          </a:p>
        </p:txBody>
      </p:sp>
      <p:pic>
        <p:nvPicPr>
          <p:cNvPr id="4" name="Picture 3">
            <a:extLst>
              <a:ext uri="{FF2B5EF4-FFF2-40B4-BE49-F238E27FC236}">
                <a16:creationId xmlns:a16="http://schemas.microsoft.com/office/drawing/2014/main" id="{6610BF42-2792-4886-BA8B-EBDCCF376EB4}"/>
              </a:ext>
            </a:extLst>
          </p:cNvPr>
          <p:cNvPicPr>
            <a:picLocks noChangeAspect="1"/>
          </p:cNvPicPr>
          <p:nvPr/>
        </p:nvPicPr>
        <p:blipFill>
          <a:blip r:embed="rId2"/>
          <a:stretch>
            <a:fillRect/>
          </a:stretch>
        </p:blipFill>
        <p:spPr>
          <a:xfrm>
            <a:off x="2729752" y="3576720"/>
            <a:ext cx="8243047" cy="3281280"/>
          </a:xfrm>
          <a:prstGeom prst="rect">
            <a:avLst/>
          </a:prstGeom>
        </p:spPr>
      </p:pic>
    </p:spTree>
    <p:extLst>
      <p:ext uri="{BB962C8B-B14F-4D97-AF65-F5344CB8AC3E}">
        <p14:creationId xmlns:p14="http://schemas.microsoft.com/office/powerpoint/2010/main" val="29330548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45369F33-9B2A-407A-977D-73E3BB5998D8}"/>
              </a:ext>
            </a:extLst>
          </p:cNvPr>
          <p:cNvGrpSpPr/>
          <p:nvPr/>
        </p:nvGrpSpPr>
        <p:grpSpPr>
          <a:xfrm>
            <a:off x="388139" y="2163772"/>
            <a:ext cx="10799814" cy="4183240"/>
            <a:chOff x="0" y="0"/>
            <a:chExt cx="9144000" cy="2463046"/>
          </a:xfrm>
        </p:grpSpPr>
        <p:pic>
          <p:nvPicPr>
            <p:cNvPr id="3" name="Picture 2">
              <a:extLst>
                <a:ext uri="{FF2B5EF4-FFF2-40B4-BE49-F238E27FC236}">
                  <a16:creationId xmlns:a16="http://schemas.microsoft.com/office/drawing/2014/main" id="{5734CD36-19A4-40FE-92CC-DF7E99EB5192}"/>
                </a:ext>
              </a:extLst>
            </p:cNvPr>
            <p:cNvPicPr/>
            <p:nvPr/>
          </p:nvPicPr>
          <p:blipFill>
            <a:blip r:embed="rId2"/>
            <a:stretch>
              <a:fillRect/>
            </a:stretch>
          </p:blipFill>
          <p:spPr>
            <a:xfrm>
              <a:off x="0" y="12440"/>
              <a:ext cx="3249867" cy="2450605"/>
            </a:xfrm>
            <a:prstGeom prst="rect">
              <a:avLst/>
            </a:prstGeom>
          </p:spPr>
        </p:pic>
        <p:pic>
          <p:nvPicPr>
            <p:cNvPr id="4" name="Picture 3">
              <a:extLst>
                <a:ext uri="{FF2B5EF4-FFF2-40B4-BE49-F238E27FC236}">
                  <a16:creationId xmlns:a16="http://schemas.microsoft.com/office/drawing/2014/main" id="{8201850C-86C3-49A0-88C6-16219E5966E3}"/>
                </a:ext>
              </a:extLst>
            </p:cNvPr>
            <p:cNvPicPr/>
            <p:nvPr/>
          </p:nvPicPr>
          <p:blipFill>
            <a:blip r:embed="rId3"/>
            <a:stretch>
              <a:fillRect/>
            </a:stretch>
          </p:blipFill>
          <p:spPr>
            <a:xfrm>
              <a:off x="3347864" y="21704"/>
              <a:ext cx="3096344" cy="2441342"/>
            </a:xfrm>
            <a:prstGeom prst="rect">
              <a:avLst/>
            </a:prstGeom>
          </p:spPr>
        </p:pic>
        <p:pic>
          <p:nvPicPr>
            <p:cNvPr id="5" name="Picture 4">
              <a:extLst>
                <a:ext uri="{FF2B5EF4-FFF2-40B4-BE49-F238E27FC236}">
                  <a16:creationId xmlns:a16="http://schemas.microsoft.com/office/drawing/2014/main" id="{4B682361-4F4C-45CC-9C01-E2C8DDB59454}"/>
                </a:ext>
              </a:extLst>
            </p:cNvPr>
            <p:cNvPicPr/>
            <p:nvPr/>
          </p:nvPicPr>
          <p:blipFill>
            <a:blip r:embed="rId4"/>
            <a:stretch>
              <a:fillRect/>
            </a:stretch>
          </p:blipFill>
          <p:spPr>
            <a:xfrm>
              <a:off x="6444208" y="0"/>
              <a:ext cx="2699792" cy="2463045"/>
            </a:xfrm>
            <a:prstGeom prst="rect">
              <a:avLst/>
            </a:prstGeom>
          </p:spPr>
        </p:pic>
      </p:grpSp>
      <p:sp>
        <p:nvSpPr>
          <p:cNvPr id="10" name="Rectangle 9">
            <a:extLst>
              <a:ext uri="{FF2B5EF4-FFF2-40B4-BE49-F238E27FC236}">
                <a16:creationId xmlns:a16="http://schemas.microsoft.com/office/drawing/2014/main" id="{75BBB19A-330E-4EDD-B426-63D0F8F37055}"/>
              </a:ext>
            </a:extLst>
          </p:cNvPr>
          <p:cNvSpPr>
            <a:spLocks noChangeArrowheads="1"/>
          </p:cNvSpPr>
          <p:nvPr/>
        </p:nvSpPr>
        <p:spPr bwMode="auto">
          <a:xfrm>
            <a:off x="260350" y="6096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en-US" altLang="ar-IQ" sz="1100" b="0" i="0" u="none" strike="noStrike" cap="none" normalizeH="0" baseline="0">
                <a:ln>
                  <a:noFill/>
                </a:ln>
                <a:solidFill>
                  <a:srgbClr val="000000"/>
                </a:solidFill>
                <a:effectLst/>
                <a:latin typeface="Arial" panose="020B0604020202020204" pitchFamily="34" charset="0"/>
                <a:ea typeface="Calibri" panose="020F0502020204030204" pitchFamily="34" charset="0"/>
              </a:rPr>
            </a:br>
            <a:endParaRPr kumimoji="0" lang="en-US" altLang="ar-IQ" sz="1800" b="0" i="0" u="none" strike="noStrike" cap="none" normalizeH="0" baseline="0">
              <a:ln>
                <a:noFill/>
              </a:ln>
              <a:solidFill>
                <a:schemeClr val="tx1"/>
              </a:solidFill>
              <a:effectLst/>
              <a:latin typeface="Arial" panose="020B0604020202020204" pitchFamily="34" charset="0"/>
            </a:endParaRPr>
          </a:p>
        </p:txBody>
      </p:sp>
      <p:sp>
        <p:nvSpPr>
          <p:cNvPr id="19" name="Rectangle 18">
            <a:extLst>
              <a:ext uri="{FF2B5EF4-FFF2-40B4-BE49-F238E27FC236}">
                <a16:creationId xmlns:a16="http://schemas.microsoft.com/office/drawing/2014/main" id="{4A439F52-EFF8-430D-97A2-57F3ACE7E6FE}"/>
              </a:ext>
            </a:extLst>
          </p:cNvPr>
          <p:cNvSpPr>
            <a:spLocks noChangeArrowheads="1"/>
          </p:cNvSpPr>
          <p:nvPr/>
        </p:nvSpPr>
        <p:spPr bwMode="auto">
          <a:xfrm>
            <a:off x="-2163" y="45337"/>
            <a:ext cx="8538882" cy="9643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201549" tIns="45720" rIns="91440" bIns="25392"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ar-IQ" sz="2000" b="1" i="0" u="sng" strike="noStrike" cap="none" normalizeH="0" baseline="0" dirty="0">
                <a:ln>
                  <a:noFill/>
                </a:ln>
                <a:solidFill>
                  <a:srgbClr val="FF0000"/>
                </a:solidFill>
                <a:effectLst/>
                <a:latin typeface="Arial" panose="020B0604020202020204" pitchFamily="34" charset="0"/>
                <a:ea typeface="Calibri" panose="020F0502020204030204" pitchFamily="34" charset="0"/>
              </a:rPr>
              <a:t>Pellet  cup are used</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ar-IQ" sz="2000" b="0" i="0" u="none" strike="noStrike" cap="none" normalizeH="0" baseline="0" dirty="0">
                <a:ln>
                  <a:noFill/>
                </a:ln>
                <a:solidFill>
                  <a:srgbClr val="000000"/>
                </a:solidFill>
                <a:effectLst/>
                <a:latin typeface="Arial" panose="020B0604020202020204" pitchFamily="34" charset="0"/>
                <a:ea typeface="Calibri" panose="020F0502020204030204" pitchFamily="34" charset="0"/>
              </a:rPr>
              <a:t>1-To hold the model in the proper level </a:t>
            </a:r>
            <a:endParaRPr kumimoji="0" lang="en-US" altLang="ar-IQ" sz="20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ar-IQ" sz="1800" b="0" i="0" u="none" strike="noStrike" cap="none" normalizeH="0" baseline="0" dirty="0">
              <a:ln>
                <a:noFill/>
              </a:ln>
              <a:solidFill>
                <a:schemeClr val="tx1"/>
              </a:solidFill>
              <a:effectLst/>
              <a:latin typeface="Arial" panose="020B0604020202020204" pitchFamily="34" charset="0"/>
            </a:endParaRPr>
          </a:p>
        </p:txBody>
      </p:sp>
      <p:sp>
        <p:nvSpPr>
          <p:cNvPr id="20" name="Rectangle 19">
            <a:extLst>
              <a:ext uri="{FF2B5EF4-FFF2-40B4-BE49-F238E27FC236}">
                <a16:creationId xmlns:a16="http://schemas.microsoft.com/office/drawing/2014/main" id="{5AF6A5F6-BCE8-4369-8BB6-3D9687AE3668}"/>
              </a:ext>
            </a:extLst>
          </p:cNvPr>
          <p:cNvSpPr>
            <a:spLocks noChangeArrowheads="1"/>
          </p:cNvSpPr>
          <p:nvPr/>
        </p:nvSpPr>
        <p:spPr bwMode="auto">
          <a:xfrm>
            <a:off x="260350" y="6096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en-US" altLang="ar-IQ" sz="1100" b="0" i="0" u="none" strike="noStrike" cap="none" normalizeH="0" baseline="0">
                <a:ln>
                  <a:noFill/>
                </a:ln>
                <a:solidFill>
                  <a:srgbClr val="000000"/>
                </a:solidFill>
                <a:effectLst/>
                <a:latin typeface="Arial" panose="020B0604020202020204" pitchFamily="34" charset="0"/>
                <a:ea typeface="Calibri" panose="020F0502020204030204" pitchFamily="34" charset="0"/>
              </a:rPr>
            </a:br>
            <a:endParaRPr kumimoji="0" lang="en-US" altLang="ar-IQ" sz="1800" b="0" i="0" u="none" strike="noStrike" cap="none" normalizeH="0" baseline="0">
              <a:ln>
                <a:noFill/>
              </a:ln>
              <a:solidFill>
                <a:schemeClr val="tx1"/>
              </a:solidFill>
              <a:effectLst/>
              <a:latin typeface="Arial" panose="020B0604020202020204" pitchFamily="34" charset="0"/>
            </a:endParaRPr>
          </a:p>
        </p:txBody>
      </p:sp>
      <p:sp>
        <p:nvSpPr>
          <p:cNvPr id="21" name="Rectangle 20">
            <a:extLst>
              <a:ext uri="{FF2B5EF4-FFF2-40B4-BE49-F238E27FC236}">
                <a16:creationId xmlns:a16="http://schemas.microsoft.com/office/drawing/2014/main" id="{E53BBCF3-5833-4CD2-846C-1C63C1B9B175}"/>
              </a:ext>
            </a:extLst>
          </p:cNvPr>
          <p:cNvSpPr>
            <a:spLocks noChangeArrowheads="1"/>
          </p:cNvSpPr>
          <p:nvPr/>
        </p:nvSpPr>
        <p:spPr bwMode="auto">
          <a:xfrm>
            <a:off x="260350" y="759652"/>
            <a:ext cx="11156203" cy="13234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ar-IQ" sz="2000" b="0" i="0" u="none" strike="noStrike" cap="none" normalizeH="0" baseline="0" dirty="0">
                <a:ln>
                  <a:noFill/>
                </a:ln>
                <a:solidFill>
                  <a:srgbClr val="000000"/>
                </a:solidFill>
                <a:effectLst/>
                <a:latin typeface="Arial" panose="020B0604020202020204" pitchFamily="34" charset="0"/>
                <a:ea typeface="Calibri" panose="020F0502020204030204" pitchFamily="34" charset="0"/>
              </a:rPr>
              <a:t>2- To prevent the thermal-plastic material from stretching over areas of the model that are not part of the appliance design ,</a:t>
            </a:r>
            <a:r>
              <a:rPr kumimoji="0" lang="en-US" altLang="ar-IQ" sz="2000" b="0" i="0" u="none" strike="noStrike" kern="1200" cap="none" spc="0" normalizeH="0" baseline="0" noProof="0" dirty="0">
                <a:ln>
                  <a:noFill/>
                </a:ln>
                <a:solidFill>
                  <a:srgbClr val="000000"/>
                </a:solidFill>
                <a:effectLst/>
                <a:uLnTx/>
                <a:uFillTx/>
                <a:latin typeface="Arial" panose="020B0604020202020204" pitchFamily="34" charset="0"/>
                <a:ea typeface="Calibri" panose="020F0502020204030204" pitchFamily="34" charset="0"/>
                <a:cs typeface="Arial" panose="020B0604020202020204" pitchFamily="34" charset="0"/>
              </a:rPr>
              <a:t>The plastic sheet is placed in the frame on the pressure </a:t>
            </a:r>
            <a:endParaRPr kumimoji="0" lang="en-US" altLang="ar-IQ" sz="20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ar-IQ" sz="2000" b="0" i="0" u="none" strike="noStrike" kern="1200" cap="none" spc="0" normalizeH="0" baseline="0" noProof="0" dirty="0">
                <a:ln>
                  <a:noFill/>
                </a:ln>
                <a:solidFill>
                  <a:srgbClr val="000000"/>
                </a:solidFill>
                <a:effectLst/>
                <a:uLnTx/>
                <a:uFillTx/>
                <a:latin typeface="Arial" panose="020B0604020202020204" pitchFamily="34" charset="0"/>
                <a:ea typeface="Calibri" panose="020F0502020204030204" pitchFamily="34" charset="0"/>
                <a:cs typeface="Arial" panose="020B0604020202020204" pitchFamily="34" charset="0"/>
              </a:rPr>
              <a:t>chamber  under the heater</a:t>
            </a:r>
            <a:endParaRPr kumimoji="0" lang="en-US" altLang="ar-IQ" sz="20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ar-IQ" sz="20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72980221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ED2F07B5-3C72-4D07-A7CF-66747617BA09}"/>
              </a:ext>
            </a:extLst>
          </p:cNvPr>
          <p:cNvGrpSpPr/>
          <p:nvPr/>
        </p:nvGrpSpPr>
        <p:grpSpPr>
          <a:xfrm>
            <a:off x="0" y="1978171"/>
            <a:ext cx="12008223" cy="4717540"/>
            <a:chOff x="0" y="0"/>
            <a:chExt cx="9120344" cy="2679374"/>
          </a:xfrm>
        </p:grpSpPr>
        <p:pic>
          <p:nvPicPr>
            <p:cNvPr id="10" name="Picture 9">
              <a:extLst>
                <a:ext uri="{FF2B5EF4-FFF2-40B4-BE49-F238E27FC236}">
                  <a16:creationId xmlns:a16="http://schemas.microsoft.com/office/drawing/2014/main" id="{DD7AFF1E-0F7B-4F4D-A7F3-B746926A7276}"/>
                </a:ext>
              </a:extLst>
            </p:cNvPr>
            <p:cNvPicPr/>
            <p:nvPr/>
          </p:nvPicPr>
          <p:blipFill>
            <a:blip r:embed="rId2"/>
            <a:stretch>
              <a:fillRect/>
            </a:stretch>
          </p:blipFill>
          <p:spPr>
            <a:xfrm>
              <a:off x="5984980" y="0"/>
              <a:ext cx="3135364" cy="2679374"/>
            </a:xfrm>
            <a:prstGeom prst="rect">
              <a:avLst/>
            </a:prstGeom>
          </p:spPr>
        </p:pic>
        <p:pic>
          <p:nvPicPr>
            <p:cNvPr id="11" name="Picture 10">
              <a:extLst>
                <a:ext uri="{FF2B5EF4-FFF2-40B4-BE49-F238E27FC236}">
                  <a16:creationId xmlns:a16="http://schemas.microsoft.com/office/drawing/2014/main" id="{5FF75FAD-71D2-42D1-AE46-8B11A2D443E9}"/>
                </a:ext>
              </a:extLst>
            </p:cNvPr>
            <p:cNvPicPr/>
            <p:nvPr/>
          </p:nvPicPr>
          <p:blipFill>
            <a:blip r:embed="rId3"/>
            <a:stretch>
              <a:fillRect/>
            </a:stretch>
          </p:blipFill>
          <p:spPr>
            <a:xfrm>
              <a:off x="2915816" y="0"/>
              <a:ext cx="3069164" cy="2679374"/>
            </a:xfrm>
            <a:prstGeom prst="rect">
              <a:avLst/>
            </a:prstGeom>
          </p:spPr>
        </p:pic>
        <p:pic>
          <p:nvPicPr>
            <p:cNvPr id="12" name="Picture 11">
              <a:extLst>
                <a:ext uri="{FF2B5EF4-FFF2-40B4-BE49-F238E27FC236}">
                  <a16:creationId xmlns:a16="http://schemas.microsoft.com/office/drawing/2014/main" id="{C3BBF42F-34C8-4EC0-9A00-2070B880D188}"/>
                </a:ext>
              </a:extLst>
            </p:cNvPr>
            <p:cNvPicPr/>
            <p:nvPr/>
          </p:nvPicPr>
          <p:blipFill>
            <a:blip r:embed="rId4"/>
            <a:stretch>
              <a:fillRect/>
            </a:stretch>
          </p:blipFill>
          <p:spPr>
            <a:xfrm>
              <a:off x="0" y="0"/>
              <a:ext cx="2915816" cy="2679373"/>
            </a:xfrm>
            <a:prstGeom prst="rect">
              <a:avLst/>
            </a:prstGeom>
          </p:spPr>
        </p:pic>
      </p:grpSp>
      <p:sp>
        <p:nvSpPr>
          <p:cNvPr id="14" name="TextBox 13">
            <a:extLst>
              <a:ext uri="{FF2B5EF4-FFF2-40B4-BE49-F238E27FC236}">
                <a16:creationId xmlns:a16="http://schemas.microsoft.com/office/drawing/2014/main" id="{9D818439-AE95-466B-A4D3-24342EDC060C}"/>
              </a:ext>
            </a:extLst>
          </p:cNvPr>
          <p:cNvSpPr txBox="1"/>
          <p:nvPr/>
        </p:nvSpPr>
        <p:spPr>
          <a:xfrm>
            <a:off x="0" y="162289"/>
            <a:ext cx="12008223" cy="1815882"/>
          </a:xfrm>
          <a:prstGeom prst="rect">
            <a:avLst/>
          </a:prstGeom>
          <a:noFill/>
        </p:spPr>
        <p:txBody>
          <a:bodyPr wrap="square">
            <a:spAutoFit/>
          </a:bodyPr>
          <a:lstStyle/>
          <a:p>
            <a:r>
              <a:rPr lang="en-US" sz="2800" dirty="0">
                <a:solidFill>
                  <a:srgbClr val="000000"/>
                </a:solidFill>
                <a:effectLst/>
                <a:latin typeface="Calibri" panose="020F0502020204030204" pitchFamily="34" charset="0"/>
                <a:ea typeface="Calibri" panose="020F0502020204030204" pitchFamily="34" charset="0"/>
                <a:cs typeface="+mj-cs"/>
              </a:rPr>
              <a:t>When heating of the plastic sheet is completed according to the code, the heater is pushed aside  and the pressure chamber with the plastic held by the frame is turned over the cast with action of pressure suction the frame is adapted on the cast</a:t>
            </a:r>
            <a:endParaRPr lang="ar-IQ" sz="2800" dirty="0">
              <a:cs typeface="+mj-cs"/>
            </a:endParaRPr>
          </a:p>
        </p:txBody>
      </p:sp>
    </p:spTree>
    <p:extLst>
      <p:ext uri="{BB962C8B-B14F-4D97-AF65-F5344CB8AC3E}">
        <p14:creationId xmlns:p14="http://schemas.microsoft.com/office/powerpoint/2010/main" val="221436679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AD22A649-24D2-448B-B8F1-12886E731817}"/>
              </a:ext>
            </a:extLst>
          </p:cNvPr>
          <p:cNvGrpSpPr/>
          <p:nvPr/>
        </p:nvGrpSpPr>
        <p:grpSpPr>
          <a:xfrm>
            <a:off x="0" y="1761566"/>
            <a:ext cx="12192000" cy="5298140"/>
            <a:chOff x="0" y="0"/>
            <a:chExt cx="9142793" cy="2564905"/>
          </a:xfrm>
        </p:grpSpPr>
        <p:pic>
          <p:nvPicPr>
            <p:cNvPr id="6" name="Picture 5">
              <a:extLst>
                <a:ext uri="{FF2B5EF4-FFF2-40B4-BE49-F238E27FC236}">
                  <a16:creationId xmlns:a16="http://schemas.microsoft.com/office/drawing/2014/main" id="{18C26EEF-4718-4249-975C-99392F8C39DF}"/>
                </a:ext>
              </a:extLst>
            </p:cNvPr>
            <p:cNvPicPr/>
            <p:nvPr/>
          </p:nvPicPr>
          <p:blipFill>
            <a:blip r:embed="rId2"/>
            <a:stretch>
              <a:fillRect/>
            </a:stretch>
          </p:blipFill>
          <p:spPr>
            <a:xfrm>
              <a:off x="3015006" y="0"/>
              <a:ext cx="3501211" cy="2564905"/>
            </a:xfrm>
            <a:prstGeom prst="rect">
              <a:avLst/>
            </a:prstGeom>
          </p:spPr>
        </p:pic>
        <p:pic>
          <p:nvPicPr>
            <p:cNvPr id="7" name="Picture 6">
              <a:extLst>
                <a:ext uri="{FF2B5EF4-FFF2-40B4-BE49-F238E27FC236}">
                  <a16:creationId xmlns:a16="http://schemas.microsoft.com/office/drawing/2014/main" id="{173AF264-398D-4C90-8A38-43489B3006A6}"/>
                </a:ext>
              </a:extLst>
            </p:cNvPr>
            <p:cNvPicPr/>
            <p:nvPr/>
          </p:nvPicPr>
          <p:blipFill>
            <a:blip r:embed="rId3"/>
            <a:stretch>
              <a:fillRect/>
            </a:stretch>
          </p:blipFill>
          <p:spPr>
            <a:xfrm>
              <a:off x="6516217" y="0"/>
              <a:ext cx="2626576" cy="2564904"/>
            </a:xfrm>
            <a:prstGeom prst="rect">
              <a:avLst/>
            </a:prstGeom>
          </p:spPr>
        </p:pic>
        <p:pic>
          <p:nvPicPr>
            <p:cNvPr id="8" name="Picture 7">
              <a:extLst>
                <a:ext uri="{FF2B5EF4-FFF2-40B4-BE49-F238E27FC236}">
                  <a16:creationId xmlns:a16="http://schemas.microsoft.com/office/drawing/2014/main" id="{217B123E-8F46-4D09-9E14-2CFF190BBE09}"/>
                </a:ext>
              </a:extLst>
            </p:cNvPr>
            <p:cNvPicPr/>
            <p:nvPr/>
          </p:nvPicPr>
          <p:blipFill>
            <a:blip r:embed="rId4"/>
            <a:stretch>
              <a:fillRect/>
            </a:stretch>
          </p:blipFill>
          <p:spPr>
            <a:xfrm>
              <a:off x="0" y="0"/>
              <a:ext cx="3015005" cy="2564904"/>
            </a:xfrm>
            <a:prstGeom prst="rect">
              <a:avLst/>
            </a:prstGeom>
          </p:spPr>
        </p:pic>
      </p:grpSp>
      <p:sp>
        <p:nvSpPr>
          <p:cNvPr id="9" name="TextBox 8">
            <a:extLst>
              <a:ext uri="{FF2B5EF4-FFF2-40B4-BE49-F238E27FC236}">
                <a16:creationId xmlns:a16="http://schemas.microsoft.com/office/drawing/2014/main" id="{8EECC6BE-945A-4E94-AB8F-43514D96AFD7}"/>
              </a:ext>
            </a:extLst>
          </p:cNvPr>
          <p:cNvSpPr txBox="1"/>
          <p:nvPr/>
        </p:nvSpPr>
        <p:spPr>
          <a:xfrm>
            <a:off x="0" y="524141"/>
            <a:ext cx="11016502" cy="458908"/>
          </a:xfrm>
          <a:prstGeom prst="rect">
            <a:avLst/>
          </a:prstGeom>
          <a:noFill/>
        </p:spPr>
        <p:txBody>
          <a:bodyPr wrap="square">
            <a:spAutoFit/>
          </a:bodyPr>
          <a:lstStyle/>
          <a:p>
            <a:pPr marL="462915" indent="-6350">
              <a:lnSpc>
                <a:spcPct val="103000"/>
              </a:lnSpc>
              <a:spcBef>
                <a:spcPts val="1705"/>
              </a:spcBef>
              <a:spcAft>
                <a:spcPts val="15"/>
              </a:spcAft>
            </a:pPr>
            <a:r>
              <a:rPr lang="en-US" sz="2400" dirty="0">
                <a:solidFill>
                  <a:srgbClr val="000000"/>
                </a:solidFill>
                <a:effectLst/>
                <a:latin typeface="Calibri" panose="020F0502020204030204" pitchFamily="34" charset="0"/>
                <a:ea typeface="Calibri" panose="020F0502020204030204" pitchFamily="34" charset="0"/>
              </a:rPr>
              <a:t>The cast with the adapted plastic sheet are removed and separated , and finished</a:t>
            </a:r>
          </a:p>
        </p:txBody>
      </p:sp>
    </p:spTree>
    <p:extLst>
      <p:ext uri="{BB962C8B-B14F-4D97-AF65-F5344CB8AC3E}">
        <p14:creationId xmlns:p14="http://schemas.microsoft.com/office/powerpoint/2010/main" val="341069215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endParaRPr lang="en-US" dirty="0"/>
          </a:p>
        </p:txBody>
      </p:sp>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0152" y="-206062"/>
            <a:ext cx="12282152" cy="70640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34612128"/>
      </p:ext>
    </p:extLst>
  </p:cSld>
  <p:clrMapOvr>
    <a:masterClrMapping/>
  </p:clrMapOvr>
</p:sld>
</file>

<file path=ppt/theme/theme1.xml><?xml version="1.0" encoding="utf-8"?>
<a:theme xmlns:a="http://schemas.openxmlformats.org/drawingml/2006/main" name="Retrospect">
  <a:themeElements>
    <a:clrScheme name="Retrospect">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Retrospect">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docProps/app.xml><?xml version="1.0" encoding="utf-8"?>
<Properties xmlns="http://schemas.openxmlformats.org/officeDocument/2006/extended-properties" xmlns:vt="http://schemas.openxmlformats.org/officeDocument/2006/docPropsVTypes">
  <Template>TM02900769[[fn=Retrospect]]</Template>
  <TotalTime>218</TotalTime>
  <Words>563</Words>
  <Application>Microsoft Office PowerPoint</Application>
  <PresentationFormat>Widescreen</PresentationFormat>
  <Paragraphs>53</Paragraphs>
  <Slides>13</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13</vt:i4>
      </vt:variant>
    </vt:vector>
  </HeadingPairs>
  <TitlesOfParts>
    <vt:vector size="18" baseType="lpstr">
      <vt:lpstr>Arial</vt:lpstr>
      <vt:lpstr>Calibri</vt:lpstr>
      <vt:lpstr>Calibri Light</vt:lpstr>
      <vt:lpstr>Times New Roman</vt:lpstr>
      <vt:lpstr>Retrospect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DR.Ahmed Saker 2O11</dc:creator>
  <cp:lastModifiedBy>MSI</cp:lastModifiedBy>
  <cp:revision>19</cp:revision>
  <dcterms:created xsi:type="dcterms:W3CDTF">2023-05-09T18:35:31Z</dcterms:created>
  <dcterms:modified xsi:type="dcterms:W3CDTF">2024-11-13T20:06:48Z</dcterms:modified>
</cp:coreProperties>
</file>