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1" r:id="rId4"/>
    <p:sldId id="270" r:id="rId5"/>
    <p:sldId id="258" r:id="rId6"/>
    <p:sldId id="272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3" r:id="rId1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95138-E9FE-4397-919B-D2B7EC4ACE39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D9787-2CE7-4F24-B9F7-BD5E05B1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18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D9787-2CE7-4F24-B9F7-BD5E05B1DD7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825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heavy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heavy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heavy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2537" y="156469"/>
            <a:ext cx="4356735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 u="heavy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4792" y="1914743"/>
            <a:ext cx="8734415" cy="3254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3296" y="2497010"/>
            <a:ext cx="49523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u="none" spc="-5" dirty="0">
                <a:latin typeface="Calibri"/>
                <a:cs typeface="Calibri"/>
              </a:rPr>
              <a:t>Dental</a:t>
            </a:r>
            <a:r>
              <a:rPr sz="4400" b="0" u="none" spc="-50" dirty="0">
                <a:latin typeface="Calibri"/>
                <a:cs typeface="Calibri"/>
              </a:rPr>
              <a:t> </a:t>
            </a:r>
            <a:r>
              <a:rPr sz="4400" b="0" u="none" spc="-5" dirty="0">
                <a:latin typeface="Calibri"/>
                <a:cs typeface="Calibri"/>
              </a:rPr>
              <a:t>lab</a:t>
            </a:r>
            <a:r>
              <a:rPr sz="4400" b="0" u="none" spc="-45" dirty="0">
                <a:latin typeface="Calibri"/>
                <a:cs typeface="Calibri"/>
              </a:rPr>
              <a:t> </a:t>
            </a:r>
            <a:r>
              <a:rPr sz="4400" b="0" u="none" spc="-5" dirty="0">
                <a:latin typeface="Calibri"/>
                <a:cs typeface="Calibri"/>
              </a:rPr>
              <a:t>equipment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12053" y="3810000"/>
            <a:ext cx="5024337" cy="11662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3070">
              <a:lnSpc>
                <a:spcPct val="1163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CAD-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CAM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IN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DENTISTRY</a:t>
            </a:r>
            <a:endParaRPr sz="3200" dirty="0">
              <a:latin typeface="Calibri"/>
              <a:cs typeface="Calibri"/>
            </a:endParaRPr>
          </a:p>
          <a:p>
            <a:pPr marL="118110">
              <a:lnSpc>
                <a:spcPct val="100000"/>
              </a:lnSpc>
              <a:spcBef>
                <a:spcPts val="660"/>
              </a:spcBef>
            </a:pP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207753"/>
            <a:ext cx="8686800" cy="66607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3600" spc="-5" dirty="0"/>
              <a:t>CAD/CAM dentistry</a:t>
            </a:r>
            <a:r>
              <a:rPr sz="3600" u="none" spc="-5" dirty="0"/>
              <a:t> </a:t>
            </a:r>
            <a:r>
              <a:rPr sz="3600" b="0" u="none" spc="-5" dirty="0"/>
              <a:t>is </a:t>
            </a:r>
            <a:r>
              <a:rPr sz="3600" b="0" u="none" dirty="0"/>
              <a:t>a </a:t>
            </a:r>
            <a:r>
              <a:rPr sz="3600" b="0" u="none" spc="-5" dirty="0"/>
              <a:t>field of dentistry </a:t>
            </a:r>
            <a:r>
              <a:rPr sz="3600" b="0" u="none" dirty="0"/>
              <a:t>and </a:t>
            </a:r>
            <a:r>
              <a:rPr sz="3600" b="0" u="none" spc="-5" dirty="0"/>
              <a:t>prosthodontics using </a:t>
            </a:r>
            <a:r>
              <a:rPr sz="3600" b="0" u="none" dirty="0"/>
              <a:t> </a:t>
            </a:r>
            <a:r>
              <a:rPr sz="3600" b="0" spc="-5" dirty="0"/>
              <a:t>CAD/CAM (computer-aided design </a:t>
            </a:r>
            <a:r>
              <a:rPr sz="3600" b="0" dirty="0"/>
              <a:t>and </a:t>
            </a:r>
            <a:r>
              <a:rPr sz="3600" b="0" spc="-5" dirty="0"/>
              <a:t>computer-aided manufacturing)</a:t>
            </a:r>
            <a:r>
              <a:rPr sz="3600" b="0" u="none" spc="-5" dirty="0"/>
              <a:t> to </a:t>
            </a:r>
            <a:r>
              <a:rPr sz="3600" b="0" u="none" spc="-440" dirty="0"/>
              <a:t> </a:t>
            </a:r>
            <a:r>
              <a:rPr sz="3600" b="0" u="none" spc="-5" dirty="0"/>
              <a:t>improve the design </a:t>
            </a:r>
            <a:r>
              <a:rPr sz="3600" b="0" u="none" dirty="0"/>
              <a:t>and </a:t>
            </a:r>
            <a:r>
              <a:rPr sz="3600" b="0" u="none" spc="-5" dirty="0"/>
              <a:t>creation of dental restorations, especially dental </a:t>
            </a:r>
            <a:r>
              <a:rPr sz="3600" b="0" u="none" dirty="0"/>
              <a:t> </a:t>
            </a:r>
            <a:r>
              <a:rPr sz="3600" b="0" u="none" spc="-5" dirty="0"/>
              <a:t>prostheses, including crowns, crown lays, veneers, inlays </a:t>
            </a:r>
            <a:r>
              <a:rPr sz="3600" b="0" u="none" dirty="0"/>
              <a:t>and </a:t>
            </a:r>
            <a:r>
              <a:rPr sz="3600" b="0" u="none" spc="-5" dirty="0"/>
              <a:t>onlays, fixed </a:t>
            </a:r>
            <a:r>
              <a:rPr sz="3600" b="0" u="none" spc="-440" dirty="0"/>
              <a:t> </a:t>
            </a:r>
            <a:r>
              <a:rPr sz="3600" b="0" u="none" spc="-5" dirty="0"/>
              <a:t>bridges,</a:t>
            </a:r>
            <a:r>
              <a:rPr sz="3600" b="0" u="none" spc="-10" dirty="0"/>
              <a:t> </a:t>
            </a:r>
            <a:r>
              <a:rPr sz="3600" b="0" u="none" spc="-5" dirty="0"/>
              <a:t>dental implant</a:t>
            </a:r>
            <a:r>
              <a:rPr sz="3600" b="0" u="none" spc="25" dirty="0"/>
              <a:t> </a:t>
            </a:r>
            <a:r>
              <a:rPr sz="3600" b="0" u="none" spc="-5" dirty="0"/>
              <a:t>...</a:t>
            </a:r>
            <a:endParaRPr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0" y="457200"/>
            <a:ext cx="8734415" cy="54296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2000" b="0" i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7345" marR="5080">
              <a:spcBef>
                <a:spcPts val="100"/>
              </a:spcBef>
            </a:pPr>
            <a:r>
              <a:rPr lang="en-US" sz="4400" kern="0" spc="-5" dirty="0"/>
              <a:t>CAD CAM was introduced in 1970s. Since then, its use in dentistry has been </a:t>
            </a:r>
            <a:r>
              <a:rPr lang="en-US" sz="4400" kern="0" dirty="0"/>
              <a:t> </a:t>
            </a:r>
            <a:r>
              <a:rPr lang="en-US" sz="4400" kern="0" spc="-5" dirty="0"/>
              <a:t>increasing day by day. With CAD CAM, dentists can get high quality </a:t>
            </a:r>
            <a:r>
              <a:rPr lang="en-US" sz="4400" u="heavy" kern="0" spc="-5" dirty="0">
                <a:uFill>
                  <a:solidFill>
                    <a:srgbClr val="000000"/>
                  </a:solidFill>
                </a:uFill>
              </a:rPr>
              <a:t>inlays, </a:t>
            </a:r>
            <a:r>
              <a:rPr lang="en-US" sz="4400" u="heavy" kern="0" spc="-5" dirty="0" err="1">
                <a:uFill>
                  <a:solidFill>
                    <a:srgbClr val="000000"/>
                  </a:solidFill>
                </a:uFill>
              </a:rPr>
              <a:t>onlays</a:t>
            </a:r>
            <a:r>
              <a:rPr lang="en-US" sz="4400" kern="0" spc="-5" dirty="0"/>
              <a:t>, </a:t>
            </a:r>
            <a:r>
              <a:rPr lang="en-US" sz="4400" kern="0" spc="-440" dirty="0"/>
              <a:t> </a:t>
            </a:r>
            <a:r>
              <a:rPr lang="en-US" sz="4400" u="heavy" kern="0" spc="-5" dirty="0">
                <a:uFill>
                  <a:solidFill>
                    <a:srgbClr val="000000"/>
                  </a:solidFill>
                </a:uFill>
              </a:rPr>
              <a:t>implant </a:t>
            </a:r>
            <a:r>
              <a:rPr lang="en-US" sz="4400" u="heavy" kern="0" dirty="0">
                <a:uFill>
                  <a:solidFill>
                    <a:srgbClr val="000000"/>
                  </a:solidFill>
                </a:uFill>
              </a:rPr>
              <a:t>abutments</a:t>
            </a:r>
            <a:r>
              <a:rPr lang="en-US" sz="4400" kern="0" dirty="0"/>
              <a:t>, </a:t>
            </a:r>
            <a:r>
              <a:rPr lang="en-US" sz="4400" u="heavy" kern="0" spc="-5" dirty="0">
                <a:uFill>
                  <a:solidFill>
                    <a:srgbClr val="000000"/>
                  </a:solidFill>
                </a:uFill>
              </a:rPr>
              <a:t>cast partial dentures, crowns, bridges etc. </a:t>
            </a:r>
            <a:r>
              <a:rPr lang="en-US" sz="4400" u="heavy" kern="0" spc="-5" dirty="0" err="1">
                <a:uFill>
                  <a:solidFill>
                    <a:srgbClr val="000000"/>
                  </a:solidFill>
                </a:uFill>
              </a:rPr>
              <a:t>Maxillo</a:t>
            </a:r>
            <a:r>
              <a:rPr lang="en-US" sz="4400" u="heavy" kern="0" spc="-5" dirty="0">
                <a:uFill>
                  <a:solidFill>
                    <a:srgbClr val="000000"/>
                  </a:solidFill>
                </a:uFill>
              </a:rPr>
              <a:t>-facial </a:t>
            </a:r>
            <a:r>
              <a:rPr lang="en-US" sz="4400" kern="0" dirty="0"/>
              <a:t> </a:t>
            </a:r>
            <a:r>
              <a:rPr lang="en-US" sz="4400" u="heavy" kern="0" spc="-5" dirty="0">
                <a:uFill>
                  <a:solidFill>
                    <a:srgbClr val="000000"/>
                  </a:solidFill>
                </a:uFill>
              </a:rPr>
              <a:t>prosthesis</a:t>
            </a:r>
            <a:r>
              <a:rPr lang="en-US" sz="4400" u="heavy" kern="0" spc="-1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4400" u="heavy" kern="0" dirty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en-US" sz="4400" u="heavy" kern="0" spc="-5" dirty="0">
                <a:uFill>
                  <a:solidFill>
                    <a:srgbClr val="000000"/>
                  </a:solidFill>
                </a:uFill>
              </a:rPr>
              <a:t> orthodontic</a:t>
            </a:r>
            <a:r>
              <a:rPr lang="en-US" sz="4400" kern="0" spc="-5" dirty="0"/>
              <a:t> </a:t>
            </a:r>
            <a:r>
              <a:rPr lang="en-US" sz="44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4976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792" y="381001"/>
            <a:ext cx="8734415" cy="6115392"/>
          </a:xfrm>
        </p:spPr>
        <p:txBody>
          <a:bodyPr/>
          <a:lstStyle/>
          <a:p>
            <a:pPr marL="379095" marR="0" lvl="0" indent="0" defTabSz="914400" eaLnBrk="1" fontAlgn="auto" latinLnBrk="0" hangingPunct="1">
              <a:lnSpc>
                <a:spcPct val="100000"/>
              </a:lnSpc>
              <a:spcBef>
                <a:spcPts val="10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spc="-5" dirty="0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</a:rPr>
              <a:t>ADVANTAGES</a:t>
            </a:r>
            <a:r>
              <a:rPr lang="en-US" sz="3600" b="1" spc="370" dirty="0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3600" b="1" spc="-5" dirty="0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</a:rPr>
              <a:t>OF</a:t>
            </a:r>
            <a:r>
              <a:rPr lang="en-US" sz="3600" b="1" spc="-20" dirty="0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3600" b="1" spc="-5" dirty="0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</a:rPr>
              <a:t>CAD</a:t>
            </a:r>
            <a:r>
              <a:rPr lang="en-US" sz="3600" b="1" spc="-20" dirty="0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3600" b="1" spc="-5" dirty="0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</a:rPr>
              <a:t>CAM</a:t>
            </a:r>
            <a:endParaRPr lang="en-US" sz="3600" dirty="0">
              <a:solidFill>
                <a:srgbClr val="00B050"/>
              </a:solidFill>
            </a:endParaRPr>
          </a:p>
          <a:p>
            <a:pPr marL="420370" marR="222885" lvl="0" indent="0" defTabSz="914400" eaLnBrk="1" fontAlgn="auto" latinLnBrk="0" hangingPunct="1">
              <a:lnSpc>
                <a:spcPct val="100699"/>
              </a:lnSpc>
              <a:spcBef>
                <a:spcPts val="7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They</a:t>
            </a:r>
            <a:r>
              <a:rPr lang="en-US" sz="3600" u="heavy" spc="2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3600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provide</a:t>
            </a:r>
            <a:r>
              <a:rPr lang="en-US" sz="3600" u="heavy" spc="42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3600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quality</a:t>
            </a:r>
            <a:r>
              <a:rPr lang="en-US" sz="3600" u="heavy" spc="2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3600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restorations</a:t>
            </a:r>
            <a:r>
              <a:rPr lang="en-US" sz="3600" u="heavy" spc="2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3600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with</a:t>
            </a:r>
            <a:r>
              <a:rPr lang="en-US" sz="3600" u="heavy" spc="2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3600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quick</a:t>
            </a:r>
            <a:r>
              <a:rPr lang="en-US" sz="3600" u="heavy" spc="2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3600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en-US" sz="3600" u="heavy" spc="2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3600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easy</a:t>
            </a:r>
            <a:r>
              <a:rPr lang="en-US" sz="3600" u="heavy" spc="2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3600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</a:rPr>
              <a:t>fabrication</a:t>
            </a:r>
            <a:r>
              <a:rPr lang="en-US" sz="3600" spc="-5" dirty="0">
                <a:solidFill>
                  <a:prstClr val="black"/>
                </a:solidFill>
              </a:rPr>
              <a:t>.</a:t>
            </a:r>
            <a:r>
              <a:rPr lang="en-US" sz="3600" spc="25" dirty="0">
                <a:solidFill>
                  <a:prstClr val="black"/>
                </a:solidFill>
              </a:rPr>
              <a:t> </a:t>
            </a:r>
            <a:r>
              <a:rPr lang="en-US" sz="3600" spc="-5" dirty="0">
                <a:solidFill>
                  <a:prstClr val="black"/>
                </a:solidFill>
              </a:rPr>
              <a:t>Scanning</a:t>
            </a:r>
            <a:r>
              <a:rPr lang="en-US" sz="3600" spc="20" dirty="0">
                <a:solidFill>
                  <a:prstClr val="black"/>
                </a:solidFill>
              </a:rPr>
              <a:t> </a:t>
            </a:r>
            <a:r>
              <a:rPr lang="en-US" sz="3600" spc="-5" dirty="0">
                <a:solidFill>
                  <a:prstClr val="black"/>
                </a:solidFill>
              </a:rPr>
              <a:t>of</a:t>
            </a:r>
            <a:r>
              <a:rPr lang="en-US" sz="3600" spc="25" dirty="0">
                <a:solidFill>
                  <a:prstClr val="black"/>
                </a:solidFill>
              </a:rPr>
              <a:t> </a:t>
            </a:r>
            <a:r>
              <a:rPr lang="en-US" sz="3600" spc="-5" dirty="0">
                <a:solidFill>
                  <a:prstClr val="black"/>
                </a:solidFill>
              </a:rPr>
              <a:t>intra 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spc="-5" dirty="0">
                <a:solidFill>
                  <a:prstClr val="black"/>
                </a:solidFill>
              </a:rPr>
              <a:t>oral tissues takes less time than conventional impression, </a:t>
            </a:r>
            <a:r>
              <a:rPr lang="en-US" sz="3600" dirty="0">
                <a:solidFill>
                  <a:prstClr val="black"/>
                </a:solidFill>
              </a:rPr>
              <a:t>and </a:t>
            </a:r>
            <a:r>
              <a:rPr lang="en-US" sz="3600" spc="-5" dirty="0">
                <a:solidFill>
                  <a:prstClr val="black"/>
                </a:solidFill>
              </a:rPr>
              <a:t>if the chair side system is </a:t>
            </a:r>
            <a:r>
              <a:rPr lang="en-US" sz="3600" spc="-395" dirty="0">
                <a:solidFill>
                  <a:prstClr val="black"/>
                </a:solidFill>
              </a:rPr>
              <a:t> </a:t>
            </a:r>
            <a:r>
              <a:rPr lang="en-US" sz="3600" dirty="0">
                <a:solidFill>
                  <a:prstClr val="black"/>
                </a:solidFill>
              </a:rPr>
              <a:t>available,</a:t>
            </a:r>
            <a:r>
              <a:rPr lang="en-US" sz="3600" spc="-10" dirty="0">
                <a:solidFill>
                  <a:prstClr val="black"/>
                </a:solidFill>
              </a:rPr>
              <a:t> </a:t>
            </a:r>
            <a:r>
              <a:rPr lang="en-US" sz="3600" spc="-5" dirty="0">
                <a:solidFill>
                  <a:prstClr val="black"/>
                </a:solidFill>
              </a:rPr>
              <a:t>the patients can</a:t>
            </a:r>
            <a:r>
              <a:rPr lang="en-US" sz="3600" spc="-10" dirty="0">
                <a:solidFill>
                  <a:prstClr val="black"/>
                </a:solidFill>
              </a:rPr>
              <a:t> </a:t>
            </a:r>
            <a:r>
              <a:rPr lang="en-US" sz="3600" spc="-5" dirty="0">
                <a:solidFill>
                  <a:prstClr val="black"/>
                </a:solidFill>
              </a:rPr>
              <a:t>get their restorations in</a:t>
            </a:r>
            <a:r>
              <a:rPr lang="en-US" sz="3600" spc="-10" dirty="0">
                <a:solidFill>
                  <a:prstClr val="black"/>
                </a:solidFill>
              </a:rPr>
              <a:t> </a:t>
            </a:r>
            <a:r>
              <a:rPr lang="en-US" sz="3600" spc="-5" dirty="0">
                <a:solidFill>
                  <a:prstClr val="black"/>
                </a:solidFill>
              </a:rPr>
              <a:t>one </a:t>
            </a:r>
            <a:r>
              <a:rPr lang="en-US" sz="3600" dirty="0">
                <a:solidFill>
                  <a:prstClr val="black"/>
                </a:solidFill>
              </a:rPr>
              <a:t>appointment.</a:t>
            </a:r>
          </a:p>
          <a:p>
            <a:pPr marL="203835" marR="280035" lvl="0" indent="0" defTabSz="914400" eaLnBrk="1" fontAlgn="auto" latinLnBrk="0" hangingPunct="1">
              <a:lnSpc>
                <a:spcPct val="100699"/>
              </a:lnSpc>
              <a:spcBef>
                <a:spcPts val="10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DISADVANTAGE OF CAD-CAM</a:t>
            </a:r>
            <a:r>
              <a:rPr lang="en-US" sz="3600" b="1" spc="-5" dirty="0">
                <a:solidFill>
                  <a:srgbClr val="FF0000"/>
                </a:solidFill>
              </a:rPr>
              <a:t> </a:t>
            </a:r>
            <a:r>
              <a:rPr lang="en-US" sz="3600" dirty="0">
                <a:solidFill>
                  <a:prstClr val="black"/>
                </a:solidFill>
              </a:rPr>
              <a:t>, </a:t>
            </a:r>
            <a:r>
              <a:rPr lang="en-US" sz="3600" spc="-5" dirty="0">
                <a:solidFill>
                  <a:prstClr val="black"/>
                </a:solidFill>
              </a:rPr>
              <a:t>High cost due to the need of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spc="-5" dirty="0">
                <a:solidFill>
                  <a:prstClr val="black"/>
                </a:solidFill>
              </a:rPr>
              <a:t>high quality computer hard </a:t>
            </a:r>
            <a:r>
              <a:rPr lang="en-US" sz="3600" spc="-395" dirty="0">
                <a:solidFill>
                  <a:prstClr val="black"/>
                </a:solidFill>
              </a:rPr>
              <a:t> </a:t>
            </a:r>
            <a:r>
              <a:rPr lang="en-US" sz="3600" spc="-5" dirty="0">
                <a:solidFill>
                  <a:prstClr val="black"/>
                </a:solidFill>
              </a:rPr>
              <a:t>wear</a:t>
            </a:r>
            <a:endParaRPr lang="en-US" sz="36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980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550" y="348912"/>
            <a:ext cx="8747449" cy="62720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CAD</a:t>
            </a:r>
            <a:r>
              <a:rPr sz="280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CAM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restorations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produced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by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three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different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ways.</a:t>
            </a:r>
            <a:endParaRPr sz="2800" dirty="0">
              <a:latin typeface="Calibri"/>
              <a:cs typeface="Calibri"/>
            </a:endParaRPr>
          </a:p>
          <a:p>
            <a:pPr marL="12700" marR="6159500">
              <a:lnSpc>
                <a:spcPct val="100699"/>
              </a:lnSpc>
            </a:pPr>
            <a:r>
              <a:rPr sz="2800" spc="-5" dirty="0">
                <a:latin typeface="Calibri"/>
                <a:cs typeface="Calibri"/>
              </a:rPr>
              <a:t>1-Chair side production </a:t>
            </a:r>
            <a:r>
              <a:rPr sz="2800" dirty="0">
                <a:latin typeface="Calibri"/>
                <a:cs typeface="Calibri"/>
              </a:rPr>
              <a:t> </a:t>
            </a:r>
            <a:endParaRPr lang="en-US" sz="2800" dirty="0">
              <a:latin typeface="Calibri"/>
              <a:cs typeface="Calibri"/>
            </a:endParaRPr>
          </a:p>
          <a:p>
            <a:pPr marL="12700" marR="6159500">
              <a:lnSpc>
                <a:spcPct val="100699"/>
              </a:lnSpc>
            </a:pPr>
            <a:r>
              <a:rPr sz="2800" spc="-5" dirty="0">
                <a:latin typeface="Calibri"/>
                <a:cs typeface="Calibri"/>
              </a:rPr>
              <a:t>2-Laboratory production</a:t>
            </a:r>
            <a:endParaRPr lang="en-US" sz="2800" spc="-5" dirty="0">
              <a:latin typeface="Calibri"/>
              <a:cs typeface="Calibri"/>
            </a:endParaRPr>
          </a:p>
          <a:p>
            <a:pPr marL="12700" marR="6159500">
              <a:lnSpc>
                <a:spcPct val="100699"/>
              </a:lnSpc>
            </a:pP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39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3-Centralized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production</a:t>
            </a:r>
            <a:endParaRPr sz="2800" dirty="0">
              <a:latin typeface="Calibri"/>
              <a:cs typeface="Calibri"/>
            </a:endParaRPr>
          </a:p>
          <a:p>
            <a:pPr marL="52069">
              <a:lnSpc>
                <a:spcPct val="100000"/>
              </a:lnSpc>
              <a:spcBef>
                <a:spcPts val="755"/>
              </a:spcBef>
            </a:pP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1-</a:t>
            </a:r>
            <a:r>
              <a:rPr sz="28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Chair</a:t>
            </a:r>
            <a:r>
              <a:rPr sz="28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side</a:t>
            </a:r>
            <a:r>
              <a:rPr sz="28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production</a:t>
            </a:r>
            <a:endParaRPr sz="2800" dirty="0">
              <a:latin typeface="Calibri"/>
              <a:cs typeface="Calibri"/>
            </a:endParaRPr>
          </a:p>
          <a:p>
            <a:pPr marL="83820" marR="5080">
              <a:lnSpc>
                <a:spcPct val="100699"/>
              </a:lnSpc>
              <a:spcBef>
                <a:spcPts val="620"/>
              </a:spcBef>
            </a:pPr>
            <a:r>
              <a:rPr sz="2800" spc="-5" dirty="0">
                <a:latin typeface="Calibri"/>
                <a:cs typeface="Calibri"/>
              </a:rPr>
              <a:t>It involves taking </a:t>
            </a:r>
            <a:r>
              <a:rPr sz="2800" dirty="0">
                <a:latin typeface="Calibri"/>
                <a:cs typeface="Calibri"/>
              </a:rPr>
              <a:t>an </a:t>
            </a:r>
            <a:r>
              <a:rPr sz="2800" spc="-5" dirty="0">
                <a:latin typeface="Calibri"/>
                <a:cs typeface="Calibri"/>
              </a:rPr>
              <a:t>impression chair side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5" dirty="0">
                <a:latin typeface="Calibri"/>
                <a:cs typeface="Calibri"/>
              </a:rPr>
              <a:t>then producing the restoration </a:t>
            </a:r>
            <a:r>
              <a:rPr sz="2800" dirty="0">
                <a:latin typeface="Calibri"/>
                <a:cs typeface="Calibri"/>
              </a:rPr>
              <a:t>at </a:t>
            </a:r>
            <a:r>
              <a:rPr sz="2800" spc="-5" dirty="0">
                <a:latin typeface="Calibri"/>
                <a:cs typeface="Calibri"/>
              </a:rPr>
              <a:t>the same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time. It doesn’t require involvement of the laboratory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5" dirty="0">
                <a:latin typeface="Calibri"/>
                <a:cs typeface="Calibri"/>
              </a:rPr>
              <a:t>the patient</a:t>
            </a:r>
            <a:r>
              <a:rPr lang="en-US" sz="2800" spc="-5" dirty="0">
                <a:latin typeface="Calibri"/>
                <a:cs typeface="Calibri"/>
              </a:rPr>
              <a:t>s </a:t>
            </a:r>
            <a:r>
              <a:rPr sz="2800" spc="-5" dirty="0">
                <a:latin typeface="Calibri"/>
                <a:cs typeface="Calibri"/>
              </a:rPr>
              <a:t>can have their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restoration </a:t>
            </a:r>
            <a:r>
              <a:rPr sz="2800" dirty="0">
                <a:latin typeface="Calibri"/>
                <a:cs typeface="Calibri"/>
              </a:rPr>
              <a:t>at </a:t>
            </a:r>
            <a:r>
              <a:rPr sz="2800" spc="-5" dirty="0">
                <a:latin typeface="Calibri"/>
                <a:cs typeface="Calibri"/>
              </a:rPr>
              <a:t>the same </a:t>
            </a:r>
            <a:r>
              <a:rPr sz="2800" dirty="0">
                <a:latin typeface="Calibri"/>
                <a:cs typeface="Calibri"/>
              </a:rPr>
              <a:t>appointment.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it saves times but it is expensive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5" dirty="0">
                <a:latin typeface="Calibri"/>
                <a:cs typeface="Calibri"/>
              </a:rPr>
              <a:t>puts extra cost </a:t>
            </a:r>
            <a:r>
              <a:rPr sz="2800" spc="-39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 patient.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14542"/>
            <a:ext cx="9448800" cy="6543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77190" lvl="0" indent="-276860">
              <a:spcBef>
                <a:spcPts val="1120"/>
              </a:spcBef>
              <a:buFontTx/>
              <a:buAutoNum type="arabicPeriod" startAt="2"/>
              <a:tabLst>
                <a:tab pos="377825" algn="l"/>
              </a:tabLst>
            </a:pPr>
            <a:r>
              <a:rPr lang="en-US" sz="3200" b="1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cs typeface="Calibri"/>
              </a:rPr>
              <a:t>Laboratory</a:t>
            </a:r>
            <a:r>
              <a:rPr lang="en-US" sz="3200" b="1" u="heavy" spc="-4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cs typeface="Calibri"/>
              </a:rPr>
              <a:t> </a:t>
            </a:r>
            <a:r>
              <a:rPr lang="en-US" sz="3200" b="1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cs typeface="Calibri"/>
              </a:rPr>
              <a:t>production</a:t>
            </a:r>
            <a:endParaRPr lang="en-US" sz="3200" b="1" dirty="0">
              <a:solidFill>
                <a:prstClr val="black"/>
              </a:solidFill>
              <a:cs typeface="Calibri"/>
            </a:endParaRPr>
          </a:p>
          <a:p>
            <a:pPr marL="100965" marR="377825" lvl="0">
              <a:lnSpc>
                <a:spcPct val="100699"/>
              </a:lnSpc>
            </a:pPr>
            <a:r>
              <a:rPr lang="en-US" sz="3200" spc="-5" dirty="0">
                <a:solidFill>
                  <a:prstClr val="black"/>
                </a:solidFill>
                <a:cs typeface="Calibri"/>
              </a:rPr>
              <a:t>It is somewhat similar to the conventional method. The dentist takes the impression </a:t>
            </a:r>
            <a:r>
              <a:rPr lang="en-US" sz="3200" dirty="0">
                <a:solidFill>
                  <a:prstClr val="black"/>
                </a:solidFill>
                <a:cs typeface="Calibri"/>
              </a:rPr>
              <a:t>&amp; </a:t>
            </a:r>
            <a:r>
              <a:rPr lang="en-US" sz="3200" spc="-395" dirty="0">
                <a:solidFill>
                  <a:prstClr val="black"/>
                </a:solidFill>
                <a:cs typeface="Calibri"/>
              </a:rPr>
              <a:t> </a:t>
            </a:r>
            <a:r>
              <a:rPr lang="en-US" sz="3200" spc="-5" dirty="0">
                <a:solidFill>
                  <a:prstClr val="black"/>
                </a:solidFill>
                <a:cs typeface="Calibri"/>
              </a:rPr>
              <a:t>sends</a:t>
            </a:r>
            <a:r>
              <a:rPr lang="en-US" sz="3200" spc="-10" dirty="0">
                <a:solidFill>
                  <a:prstClr val="black"/>
                </a:solidFill>
                <a:cs typeface="Calibri"/>
              </a:rPr>
              <a:t> </a:t>
            </a:r>
            <a:r>
              <a:rPr lang="en-US" sz="3200" spc="-5" dirty="0">
                <a:solidFill>
                  <a:prstClr val="black"/>
                </a:solidFill>
                <a:cs typeface="Calibri"/>
              </a:rPr>
              <a:t>it to the lab, where</a:t>
            </a:r>
            <a:r>
              <a:rPr lang="en-US" sz="3200" spc="-10" dirty="0">
                <a:solidFill>
                  <a:prstClr val="black"/>
                </a:solidFill>
                <a:cs typeface="Calibri"/>
              </a:rPr>
              <a:t> </a:t>
            </a:r>
            <a:r>
              <a:rPr lang="en-US" sz="3200" spc="-5" dirty="0">
                <a:solidFill>
                  <a:prstClr val="black"/>
                </a:solidFill>
                <a:cs typeface="Calibri"/>
              </a:rPr>
              <a:t>other works carried out by the</a:t>
            </a:r>
            <a:r>
              <a:rPr lang="en-US" sz="3200" spc="-10" dirty="0">
                <a:solidFill>
                  <a:prstClr val="black"/>
                </a:solidFill>
                <a:cs typeface="Calibri"/>
              </a:rPr>
              <a:t> </a:t>
            </a:r>
            <a:r>
              <a:rPr lang="en-US" sz="3200" spc="-5" dirty="0">
                <a:solidFill>
                  <a:prstClr val="black"/>
                </a:solidFill>
                <a:cs typeface="Calibri"/>
              </a:rPr>
              <a:t>lab technician.</a:t>
            </a:r>
            <a:endParaRPr lang="en-US" sz="3200" dirty="0">
              <a:solidFill>
                <a:prstClr val="black"/>
              </a:solidFill>
              <a:cs typeface="Calibri"/>
            </a:endParaRPr>
          </a:p>
          <a:p>
            <a:pPr lvl="0">
              <a:spcBef>
                <a:spcPts val="5"/>
              </a:spcBef>
            </a:pPr>
            <a:endParaRPr lang="en-US" sz="3200" dirty="0">
              <a:solidFill>
                <a:prstClr val="black"/>
              </a:solidFill>
              <a:cs typeface="Calibri"/>
            </a:endParaRPr>
          </a:p>
          <a:p>
            <a:pPr marL="498475" lvl="0" indent="-328295">
              <a:spcBef>
                <a:spcPts val="5"/>
              </a:spcBef>
              <a:buFontTx/>
              <a:buAutoNum type="arabicPeriod" startAt="3"/>
              <a:tabLst>
                <a:tab pos="498475" algn="l"/>
                <a:tab pos="499109" algn="l"/>
              </a:tabLst>
            </a:pPr>
            <a:r>
              <a:rPr lang="en-US" sz="3200" b="1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cs typeface="Calibri"/>
              </a:rPr>
              <a:t>Centralized</a:t>
            </a:r>
            <a:r>
              <a:rPr lang="en-US" sz="3200" b="1" u="heavy" spc="-4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cs typeface="Calibri"/>
              </a:rPr>
              <a:t> </a:t>
            </a:r>
            <a:r>
              <a:rPr lang="en-US" sz="3200" b="1" u="heavy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cs typeface="Calibri"/>
              </a:rPr>
              <a:t>production</a:t>
            </a:r>
            <a:endParaRPr lang="en-US" sz="3200" b="1" dirty="0">
              <a:solidFill>
                <a:prstClr val="black"/>
              </a:solidFill>
              <a:cs typeface="Calibri"/>
            </a:endParaRPr>
          </a:p>
          <a:p>
            <a:pPr marL="170815" marR="434340" lvl="0">
              <a:lnSpc>
                <a:spcPct val="100699"/>
              </a:lnSpc>
            </a:pPr>
            <a:r>
              <a:rPr lang="en-US" sz="3200" spc="-5" dirty="0">
                <a:solidFill>
                  <a:prstClr val="black"/>
                </a:solidFill>
                <a:cs typeface="Calibri"/>
              </a:rPr>
              <a:t>In centralized production of the restoration, </a:t>
            </a:r>
            <a:r>
              <a:rPr lang="en-US" sz="3200" dirty="0">
                <a:solidFill>
                  <a:prstClr val="black"/>
                </a:solidFill>
                <a:cs typeface="Calibri"/>
              </a:rPr>
              <a:t>an </a:t>
            </a:r>
            <a:r>
              <a:rPr lang="en-US" sz="3200" spc="-5" dirty="0">
                <a:solidFill>
                  <a:prstClr val="black"/>
                </a:solidFill>
                <a:cs typeface="Calibri"/>
              </a:rPr>
              <a:t>impression is taken </a:t>
            </a:r>
            <a:r>
              <a:rPr lang="en-US" sz="3200" dirty="0">
                <a:solidFill>
                  <a:prstClr val="black"/>
                </a:solidFill>
                <a:cs typeface="Calibri"/>
              </a:rPr>
              <a:t>and a </a:t>
            </a:r>
            <a:r>
              <a:rPr lang="en-US" sz="3200" spc="-5" dirty="0">
                <a:solidFill>
                  <a:prstClr val="black"/>
                </a:solidFill>
                <a:cs typeface="Calibri"/>
              </a:rPr>
              <a:t>master cast </a:t>
            </a:r>
            <a:r>
              <a:rPr lang="en-US" sz="3200" spc="-395" dirty="0">
                <a:solidFill>
                  <a:prstClr val="black"/>
                </a:solidFill>
                <a:cs typeface="Calibri"/>
              </a:rPr>
              <a:t> </a:t>
            </a:r>
            <a:r>
              <a:rPr lang="en-US" sz="3200" spc="-5" dirty="0">
                <a:solidFill>
                  <a:prstClr val="black"/>
                </a:solidFill>
                <a:cs typeface="Calibri"/>
              </a:rPr>
              <a:t>is digitized in the lab, then it sends to outsource laboratory through internet. In that </a:t>
            </a:r>
            <a:r>
              <a:rPr lang="en-US" sz="3200" dirty="0">
                <a:solidFill>
                  <a:prstClr val="black"/>
                </a:solidFill>
                <a:cs typeface="Calibri"/>
              </a:rPr>
              <a:t> </a:t>
            </a:r>
            <a:r>
              <a:rPr lang="en-US" sz="3200" spc="-5" dirty="0">
                <a:solidFill>
                  <a:prstClr val="black"/>
                </a:solidFill>
                <a:cs typeface="Calibri"/>
              </a:rPr>
              <a:t>outsource</a:t>
            </a:r>
            <a:r>
              <a:rPr lang="en-US" sz="3200" spc="-10" dirty="0">
                <a:solidFill>
                  <a:prstClr val="black"/>
                </a:solidFill>
                <a:cs typeface="Calibri"/>
              </a:rPr>
              <a:t> </a:t>
            </a:r>
            <a:r>
              <a:rPr lang="en-US" sz="3200" spc="-5" dirty="0">
                <a:solidFill>
                  <a:prstClr val="black"/>
                </a:solidFill>
                <a:cs typeface="Calibri"/>
              </a:rPr>
              <a:t>lab, the</a:t>
            </a:r>
            <a:r>
              <a:rPr lang="en-US" sz="3200" spc="-10" dirty="0">
                <a:solidFill>
                  <a:prstClr val="black"/>
                </a:solidFill>
                <a:cs typeface="Calibri"/>
              </a:rPr>
              <a:t> </a:t>
            </a:r>
            <a:r>
              <a:rPr lang="en-US" sz="3200" spc="-5" dirty="0">
                <a:solidFill>
                  <a:prstClr val="black"/>
                </a:solidFill>
                <a:cs typeface="Calibri"/>
              </a:rPr>
              <a:t>final restoration is</a:t>
            </a:r>
            <a:r>
              <a:rPr lang="en-US" sz="3200" spc="-10" dirty="0">
                <a:solidFill>
                  <a:prstClr val="black"/>
                </a:solidFill>
                <a:cs typeface="Calibri"/>
              </a:rPr>
              <a:t> </a:t>
            </a:r>
            <a:r>
              <a:rPr lang="en-US" sz="3200" spc="-5" dirty="0">
                <a:solidFill>
                  <a:prstClr val="black"/>
                </a:solidFill>
                <a:cs typeface="Calibri"/>
              </a:rPr>
              <a:t>fabricated which</a:t>
            </a:r>
            <a:r>
              <a:rPr lang="en-US" sz="3200" spc="-10" dirty="0">
                <a:solidFill>
                  <a:prstClr val="black"/>
                </a:solidFill>
                <a:cs typeface="Calibri"/>
              </a:rPr>
              <a:t> </a:t>
            </a:r>
            <a:r>
              <a:rPr lang="en-US" sz="3200" spc="-5" dirty="0">
                <a:solidFill>
                  <a:prstClr val="black"/>
                </a:solidFill>
                <a:cs typeface="Calibri"/>
              </a:rPr>
              <a:t>sends back to</a:t>
            </a:r>
            <a:r>
              <a:rPr lang="en-US" sz="3200" spc="-10" dirty="0">
                <a:solidFill>
                  <a:prstClr val="black"/>
                </a:solidFill>
                <a:cs typeface="Calibri"/>
              </a:rPr>
              <a:t> </a:t>
            </a:r>
            <a:r>
              <a:rPr lang="en-US" sz="3200" spc="-5" dirty="0">
                <a:solidFill>
                  <a:prstClr val="black"/>
                </a:solidFill>
                <a:cs typeface="Calibri"/>
              </a:rPr>
              <a:t>the dentist.</a:t>
            </a:r>
            <a:endParaRPr lang="en-US" sz="32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1125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METHODS</a:t>
            </a:r>
            <a:r>
              <a:rPr spc="-20" dirty="0"/>
              <a:t> </a:t>
            </a:r>
            <a:r>
              <a:rPr spc="-5" dirty="0"/>
              <a:t>OF</a:t>
            </a:r>
            <a:r>
              <a:rPr spc="-15" dirty="0"/>
              <a:t> </a:t>
            </a:r>
            <a:r>
              <a:rPr spc="-5" dirty="0"/>
              <a:t>DATA</a:t>
            </a:r>
            <a:r>
              <a:rPr spc="-15" dirty="0"/>
              <a:t> </a:t>
            </a:r>
            <a:r>
              <a:rPr spc="-5" dirty="0"/>
              <a:t>COLLECTION</a:t>
            </a:r>
            <a:r>
              <a:rPr spc="-15" dirty="0"/>
              <a:t> </a:t>
            </a:r>
            <a:r>
              <a:rPr spc="-5" dirty="0"/>
              <a:t>IN</a:t>
            </a:r>
            <a:r>
              <a:rPr spc="-15" dirty="0"/>
              <a:t> </a:t>
            </a:r>
            <a:r>
              <a:rPr spc="-5" dirty="0"/>
              <a:t>CAD</a:t>
            </a:r>
            <a:r>
              <a:rPr spc="-15" dirty="0"/>
              <a:t> </a:t>
            </a:r>
            <a:r>
              <a:rPr spc="-5" dirty="0"/>
              <a:t>CAM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7444" y="420653"/>
            <a:ext cx="9882063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There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several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methods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by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which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data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collected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.</a:t>
            </a:r>
          </a:p>
          <a:p>
            <a:pPr marL="248285" indent="-236220">
              <a:lnSpc>
                <a:spcPct val="100000"/>
              </a:lnSpc>
              <a:spcBef>
                <a:spcPts val="15"/>
              </a:spcBef>
              <a:buAutoNum type="arabicParenR"/>
              <a:tabLst>
                <a:tab pos="248920" algn="l"/>
              </a:tabLst>
            </a:pPr>
            <a:r>
              <a:rPr sz="2400" spc="-5" dirty="0">
                <a:latin typeface="Calibri"/>
                <a:cs typeface="Calibri"/>
              </a:rPr>
              <a:t>Intra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oral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scanning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digitization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)</a:t>
            </a:r>
          </a:p>
          <a:p>
            <a:pPr marL="248285" indent="-236220">
              <a:lnSpc>
                <a:spcPct val="100000"/>
              </a:lnSpc>
              <a:spcBef>
                <a:spcPts val="15"/>
              </a:spcBef>
              <a:buAutoNum type="arabicParenR"/>
              <a:tabLst>
                <a:tab pos="248920" algn="l"/>
              </a:tabLst>
            </a:pPr>
            <a:r>
              <a:rPr sz="2400" spc="-5" dirty="0">
                <a:latin typeface="Calibri"/>
                <a:cs typeface="Calibri"/>
              </a:rPr>
              <a:t>Extra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oral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scanning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digitization)</a:t>
            </a:r>
            <a:endParaRPr sz="2400" dirty="0">
              <a:latin typeface="Calibri"/>
              <a:cs typeface="Calibri"/>
            </a:endParaRPr>
          </a:p>
          <a:p>
            <a:pPr marL="248285" indent="-236220">
              <a:lnSpc>
                <a:spcPct val="100000"/>
              </a:lnSpc>
              <a:spcBef>
                <a:spcPts val="15"/>
              </a:spcBef>
              <a:buAutoNum type="arabicParenR"/>
              <a:tabLst>
                <a:tab pos="248920" algn="l"/>
              </a:tabLst>
            </a:pPr>
            <a:r>
              <a:rPr sz="2400" spc="-5" dirty="0">
                <a:latin typeface="Calibri"/>
                <a:cs typeface="Calibri"/>
              </a:rPr>
              <a:t>Ct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scan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or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MRI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10805"/>
            <a:ext cx="2305905" cy="21049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08847" y="2075687"/>
            <a:ext cx="2706686" cy="187589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51300" y="1910805"/>
            <a:ext cx="3794458" cy="160076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038773" y="3023932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48572" y="3052551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2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28800" y="4180637"/>
            <a:ext cx="6324599" cy="270333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225978" y="5336727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3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0568" y="236254"/>
            <a:ext cx="2202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Material</a:t>
            </a:r>
            <a:r>
              <a:rPr spc="-30" dirty="0"/>
              <a:t> </a:t>
            </a:r>
            <a:r>
              <a:rPr spc="-5" dirty="0"/>
              <a:t>for</a:t>
            </a:r>
            <a:r>
              <a:rPr spc="-30" dirty="0"/>
              <a:t> </a:t>
            </a:r>
            <a:r>
              <a:rPr spc="-5" dirty="0"/>
              <a:t>CAD-</a:t>
            </a:r>
            <a:r>
              <a:rPr spc="-30" dirty="0"/>
              <a:t> </a:t>
            </a:r>
            <a:r>
              <a:rPr spc="-5" dirty="0"/>
              <a:t>CAM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8113" y="613967"/>
            <a:ext cx="8428355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There </a:t>
            </a:r>
            <a:r>
              <a:rPr sz="2000" dirty="0">
                <a:latin typeface="Calibri"/>
                <a:cs typeface="Calibri"/>
              </a:rPr>
              <a:t>are a </a:t>
            </a:r>
            <a:r>
              <a:rPr sz="2000" spc="-5" dirty="0">
                <a:latin typeface="Calibri"/>
                <a:cs typeface="Calibri"/>
              </a:rPr>
              <a:t>variety of CAD/CAM materials to choose from, </a:t>
            </a:r>
            <a:r>
              <a:rPr sz="2000" dirty="0">
                <a:latin typeface="Calibri"/>
                <a:cs typeface="Calibri"/>
              </a:rPr>
              <a:t>all </a:t>
            </a:r>
            <a:r>
              <a:rPr sz="2000" spc="-5" dirty="0">
                <a:latin typeface="Calibri"/>
                <a:cs typeface="Calibri"/>
              </a:rPr>
              <a:t>designed to provide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efficient restoration design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5" dirty="0">
                <a:latin typeface="Calibri"/>
                <a:cs typeface="Calibri"/>
              </a:rPr>
              <a:t>production.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materials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available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 block form,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including</a:t>
            </a:r>
            <a:endParaRPr sz="2000">
              <a:latin typeface="Calibri"/>
              <a:cs typeface="Calibri"/>
            </a:endParaRPr>
          </a:p>
          <a:p>
            <a:pPr marL="275590" indent="-263525">
              <a:lnSpc>
                <a:spcPct val="100000"/>
              </a:lnSpc>
              <a:buAutoNum type="arabicPlain"/>
              <a:tabLst>
                <a:tab pos="276225" algn="l"/>
              </a:tabLst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glass</a:t>
            </a:r>
            <a:r>
              <a:rPr sz="2000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ceramics,</a:t>
            </a:r>
            <a:endParaRPr sz="2000">
              <a:latin typeface="Calibri"/>
              <a:cs typeface="Calibri"/>
            </a:endParaRPr>
          </a:p>
          <a:p>
            <a:pPr marL="12700" marR="6031230">
              <a:lnSpc>
                <a:spcPct val="100000"/>
              </a:lnSpc>
              <a:buAutoNum type="arabicPlain"/>
              <a:tabLst>
                <a:tab pos="276225" algn="l"/>
              </a:tabLst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resin</a:t>
            </a:r>
            <a:r>
              <a:rPr sz="2000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nano</a:t>
            </a:r>
            <a:r>
              <a:rPr sz="2000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ceramics,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3-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zirconia,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4-</a:t>
            </a:r>
            <a:r>
              <a:rPr sz="2000" u="heavy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ceramic</a:t>
            </a:r>
            <a:r>
              <a:rPr sz="2000" u="heavy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composites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,5-</a:t>
            </a:r>
            <a:r>
              <a:rPr sz="20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ceramics</a:t>
            </a:r>
            <a:r>
              <a:rPr sz="20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sz="20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resin</a:t>
            </a:r>
            <a:r>
              <a:rPr sz="20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composites.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631" y="3284983"/>
            <a:ext cx="3455986" cy="28098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44228" y="3599681"/>
            <a:ext cx="4932362" cy="28716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68144" cy="67413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3147" y="1"/>
              <a:ext cx="3270852" cy="33706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73147" y="3407364"/>
              <a:ext cx="3270852" cy="345063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42930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84584" y="4596367"/>
            <a:ext cx="1856739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CAD-</a:t>
            </a:r>
            <a:r>
              <a:rPr sz="2000" b="1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CAM</a:t>
            </a:r>
            <a:r>
              <a:rPr sz="2000" b="1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PARTS</a:t>
            </a:r>
            <a:endParaRPr sz="2000">
              <a:latin typeface="Calibri"/>
              <a:cs typeface="Calibri"/>
            </a:endParaRPr>
          </a:p>
          <a:p>
            <a:pPr marL="12700" marR="62039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1-computer  2-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scanner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3-milling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machine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63888" y="4414394"/>
            <a:ext cx="5538598" cy="24208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504" y="146437"/>
            <a:ext cx="8928990" cy="655272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960" y="0"/>
            <a:ext cx="9123045" cy="6858000"/>
            <a:chOff x="20960" y="0"/>
            <a:chExt cx="912304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61" y="0"/>
              <a:ext cx="9123038" cy="32849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60" y="3284983"/>
              <a:ext cx="9104582" cy="35730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427983" cy="33569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3" y="18391"/>
              <a:ext cx="4716015" cy="33386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2798" y="3356992"/>
              <a:ext cx="4571999" cy="35010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330073"/>
              <a:ext cx="4552797" cy="35279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58" y="15079"/>
            <a:ext cx="9140190" cy="3132455"/>
            <a:chOff x="4258" y="15079"/>
            <a:chExt cx="9140190" cy="3132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58" y="15079"/>
              <a:ext cx="3055572" cy="312588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59832" y="32253"/>
              <a:ext cx="2796405" cy="31150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32776" y="15080"/>
              <a:ext cx="3311223" cy="313217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52537" y="3301240"/>
            <a:ext cx="7839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Scanning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 the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master cast 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design 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-5" dirty="0">
                <a:latin typeface="Calibri"/>
                <a:cs typeface="Calibri"/>
              </a:rPr>
              <a:t> fabricating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 the frame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to be ready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for casting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72818" y="3717032"/>
            <a:ext cx="8971280" cy="2520315"/>
            <a:chOff x="172818" y="3717032"/>
            <a:chExt cx="8971280" cy="252031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2818" y="3717032"/>
              <a:ext cx="3425824" cy="25202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98644" y="3789040"/>
              <a:ext cx="5545355" cy="244827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7283" y="6253568"/>
            <a:ext cx="8363584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sz="1800" spc="-5" dirty="0">
                <a:latin typeface="Calibri"/>
                <a:cs typeface="Calibri"/>
              </a:rPr>
              <a:t>Conventional method of preparing wax pattern of partial denture using prefabricated wax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pattern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00540"/>
            <a:ext cx="9144000" cy="2493010"/>
            <a:chOff x="0" y="500540"/>
            <a:chExt cx="9144000" cy="24930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66867"/>
              <a:ext cx="2962274" cy="21602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5366" y="540829"/>
              <a:ext cx="3016432" cy="24526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82208" y="500540"/>
              <a:ext cx="3261792" cy="2492894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0" y="2852935"/>
            <a:ext cx="9144000" cy="3993515"/>
            <a:chOff x="0" y="2852935"/>
            <a:chExt cx="9144000" cy="399351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869160"/>
              <a:ext cx="9143999" cy="19770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2852935"/>
              <a:ext cx="9143999" cy="210653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52537" y="148559"/>
            <a:ext cx="6193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Conventional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method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CAD-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CAM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method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for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ocular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prosthesis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9144000" cy="5301615"/>
            <a:chOff x="0" y="1"/>
            <a:chExt cx="9144000" cy="53016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9143999" cy="26468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492895"/>
              <a:ext cx="9143999" cy="280831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836713" y="5852878"/>
            <a:ext cx="5313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Conventional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method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for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fabrication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of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nasal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prosthesis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722"/>
            <a:ext cx="9144000" cy="5789930"/>
            <a:chOff x="0" y="9722"/>
            <a:chExt cx="9144000" cy="5789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722"/>
              <a:ext cx="9143999" cy="2915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159" y="2924943"/>
              <a:ext cx="9108840" cy="287450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556792" y="6140910"/>
            <a:ext cx="4459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CAD-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CAM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FABRICATION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NASAL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PROSTHESIS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80412" cy="690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36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483</Words>
  <Application>Microsoft Office PowerPoint</Application>
  <PresentationFormat>On-screen Show (4:3)</PresentationFormat>
  <Paragraphs>41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Calibri</vt:lpstr>
      <vt:lpstr>Office Theme</vt:lpstr>
      <vt:lpstr>Dental lab equipment</vt:lpstr>
      <vt:lpstr>CAD/CAM dentistry is a field of dentistry and prosthodontics using  CAD/CAM (computer-aided design and computer-aided manufacturing) to  improve the design and creation of dental restorations, especially dental  prostheses, including crowns, crown lays, veneers, inlays and onlays, fixed  bridges, dental implant ...</vt:lpstr>
      <vt:lpstr>PowerPoint Presentation</vt:lpstr>
      <vt:lpstr>PowerPoint Presentation</vt:lpstr>
      <vt:lpstr>PowerPoint Presentation</vt:lpstr>
      <vt:lpstr>PowerPoint Presentation</vt:lpstr>
      <vt:lpstr>METHODS OF DATA COLLECTION IN CAD CAM</vt:lpstr>
      <vt:lpstr>Material for CAD- CAM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Dental lab equipment</dc:title>
  <dc:creator>DELL</dc:creator>
  <cp:lastModifiedBy>MSI</cp:lastModifiedBy>
  <cp:revision>4</cp:revision>
  <dcterms:created xsi:type="dcterms:W3CDTF">2024-06-03T18:16:28Z</dcterms:created>
  <dcterms:modified xsi:type="dcterms:W3CDTF">2024-11-13T20:08:46Z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