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5" r:id="rId1"/>
    <p:sldMasterId id="2147483822" r:id="rId2"/>
  </p:sldMasterIdLst>
  <p:sldIdLst>
    <p:sldId id="256" r:id="rId3"/>
    <p:sldId id="257" r:id="rId4"/>
    <p:sldId id="258" r:id="rId5"/>
    <p:sldId id="259" r:id="rId6"/>
    <p:sldId id="260" r:id="rId7"/>
    <p:sldId id="263" r:id="rId8"/>
    <p:sldId id="261" r:id="rId9"/>
    <p:sldId id="262" r:id="rId10"/>
    <p:sldId id="264" r:id="rId11"/>
    <p:sldId id="265" r:id="rId12"/>
    <p:sldId id="266" r:id="rId13"/>
    <p:sldId id="267" r:id="rId14"/>
    <p:sldId id="268" r:id="rId15"/>
    <p:sldId id="269" r:id="rId16"/>
    <p:sldId id="270"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9789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5115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023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778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11/13/2024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9926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11/13/2024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3789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11/13/2024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175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6860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7640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735124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5414211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570110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2755661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667458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902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4461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8009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314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313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997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5206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794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9615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637052"/>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637052"/>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63705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6656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3397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7399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804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B482E8-6E0E-1B4F-B1FD-C69DB9E858D9}" type="datetimeFigureOut">
              <a:rPr lang="en-US" smtClean="0"/>
              <a:pPr/>
              <a:t>11/13/2024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5784402"/>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D609E01-5EFA-4367-B34B-303E0B9A6EC7}"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D8EC5A1-D293-4F59-8C55-631BBCFED64A}"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919500"/>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708" y="662608"/>
            <a:ext cx="10671682" cy="2659358"/>
          </a:xfrm>
        </p:spPr>
        <p:txBody>
          <a:bodyPr/>
          <a:lstStyle/>
          <a:p>
            <a:r>
              <a:rPr lang="en-US" sz="4400" b="1" dirty="0"/>
              <a:t>Introduction to dental anatomy </a:t>
            </a:r>
            <a:r>
              <a:rPr lang="en-US" sz="4400" b="1" dirty="0" err="1"/>
              <a:t>lec</a:t>
            </a:r>
            <a:r>
              <a:rPr lang="en-US" sz="4400" b="1" dirty="0"/>
              <a:t>(1) </a:t>
            </a:r>
          </a:p>
        </p:txBody>
      </p:sp>
      <p:sp>
        <p:nvSpPr>
          <p:cNvPr id="3" name="Subtitle 2"/>
          <p:cNvSpPr>
            <a:spLocks noGrp="1"/>
          </p:cNvSpPr>
          <p:nvPr>
            <p:ph type="subTitle" idx="1"/>
          </p:nvPr>
        </p:nvSpPr>
        <p:spPr>
          <a:xfrm>
            <a:off x="2553988" y="3732781"/>
            <a:ext cx="5914150" cy="1096899"/>
          </a:xfrm>
        </p:spPr>
        <p:txBody>
          <a:bodyPr>
            <a:normAutofit/>
          </a:bodyPr>
          <a:lstStyle/>
          <a:p>
            <a:r>
              <a:rPr lang="en-US" sz="2000" b="1" dirty="0">
                <a:solidFill>
                  <a:srgbClr val="FF0000"/>
                </a:solidFill>
              </a:rPr>
              <a:t>Presented by :</a:t>
            </a:r>
            <a:r>
              <a:rPr lang="en-US" sz="2000" b="1" dirty="0" err="1">
                <a:solidFill>
                  <a:srgbClr val="FF0000"/>
                </a:solidFill>
              </a:rPr>
              <a:t>M.Sc.D.P.T</a:t>
            </a:r>
            <a:r>
              <a:rPr lang="en-US" sz="2000" b="1" dirty="0">
                <a:solidFill>
                  <a:srgbClr val="FF0000"/>
                </a:solidFill>
              </a:rPr>
              <a:t> </a:t>
            </a:r>
            <a:r>
              <a:rPr lang="en-US" sz="2000" b="1" dirty="0" err="1">
                <a:solidFill>
                  <a:srgbClr val="FF0000"/>
                </a:solidFill>
              </a:rPr>
              <a:t>Samah</a:t>
            </a:r>
            <a:r>
              <a:rPr lang="en-US" sz="2000" b="1" dirty="0">
                <a:solidFill>
                  <a:srgbClr val="FF0000"/>
                </a:solidFill>
              </a:rPr>
              <a:t> </a:t>
            </a:r>
            <a:r>
              <a:rPr lang="en-US" sz="2000" b="1" dirty="0" err="1">
                <a:solidFill>
                  <a:srgbClr val="FF0000"/>
                </a:solidFill>
              </a:rPr>
              <a:t>khaleel</a:t>
            </a:r>
            <a:r>
              <a:rPr lang="en-US" sz="2000" b="1" dirty="0">
                <a:solidFill>
                  <a:srgbClr val="FF0000"/>
                </a:solidFill>
              </a:rPr>
              <a:t> </a:t>
            </a:r>
          </a:p>
        </p:txBody>
      </p:sp>
    </p:spTree>
    <p:extLst>
      <p:ext uri="{BB962C8B-B14F-4D97-AF65-F5344CB8AC3E}">
        <p14:creationId xmlns:p14="http://schemas.microsoft.com/office/powerpoint/2010/main" val="105572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6469"/>
            <a:ext cx="12192000" cy="6924469"/>
          </a:xfrm>
          <a:prstGeom prst="rect">
            <a:avLst/>
          </a:prstGeom>
        </p:spPr>
      </p:pic>
    </p:spTree>
    <p:extLst>
      <p:ext uri="{BB962C8B-B14F-4D97-AF65-F5344CB8AC3E}">
        <p14:creationId xmlns:p14="http://schemas.microsoft.com/office/powerpoint/2010/main" val="876241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6132"/>
            <a:ext cx="11502887" cy="2834366"/>
          </a:xfrm>
          <a:prstGeom prst="rect">
            <a:avLst/>
          </a:prstGeom>
        </p:spPr>
        <p:txBody>
          <a:bodyPr wrap="square">
            <a:spAutoFit/>
          </a:bodyPr>
          <a:lstStyle/>
          <a:p>
            <a:pPr marL="6350" marR="17145" indent="-6350">
              <a:lnSpc>
                <a:spcPct val="111000"/>
              </a:lnSpc>
              <a:spcBef>
                <a:spcPts val="0"/>
              </a:spcBef>
              <a:spcAft>
                <a:spcPts val="1020"/>
              </a:spcAft>
            </a:pPr>
            <a:r>
              <a:rPr lang="en-US" sz="2400" b="1" dirty="0">
                <a:solidFill>
                  <a:srgbClr val="FF0000"/>
                </a:solidFill>
                <a:latin typeface="Times New Roman" panose="02020603050405020304" pitchFamily="18" charset="0"/>
                <a:ea typeface="Times New Roman" panose="02020603050405020304" pitchFamily="18" charset="0"/>
              </a:rPr>
              <a:t>The jaw(dental arch ):-</a:t>
            </a:r>
            <a:r>
              <a:rPr lang="en-US" sz="2400" b="1" dirty="0">
                <a:solidFill>
                  <a:srgbClr val="000000"/>
                </a:solidFill>
                <a:latin typeface="Times New Roman" panose="02020603050405020304" pitchFamily="18" charset="0"/>
                <a:ea typeface="Times New Roman" panose="02020603050405020304" pitchFamily="18" charset="0"/>
              </a:rPr>
              <a:t> </a:t>
            </a:r>
            <a:r>
              <a:rPr lang="en-US" sz="2400" dirty="0">
                <a:solidFill>
                  <a:srgbClr val="000000"/>
                </a:solidFill>
                <a:latin typeface="Times New Roman" panose="02020603050405020304" pitchFamily="18" charset="0"/>
                <a:ea typeface="Times New Roman" panose="02020603050405020304" pitchFamily="18" charset="0"/>
              </a:rPr>
              <a:t>The jaw is the bone which carries the teeth .</a:t>
            </a:r>
            <a:r>
              <a:rPr lang="en-US" sz="2400" dirty="0">
                <a:solidFill>
                  <a:srgbClr val="FF0000"/>
                </a:solidFill>
                <a:latin typeface="Times New Roman" panose="02020603050405020304" pitchFamily="18" charset="0"/>
                <a:ea typeface="Times New Roman" panose="02020603050405020304" pitchFamily="18" charset="0"/>
              </a:rPr>
              <a:t> </a:t>
            </a:r>
            <a:endParaRPr lang="en-US" sz="2400" dirty="0">
              <a:solidFill>
                <a:srgbClr val="000000"/>
              </a:solidFill>
              <a:latin typeface="Times New Roman" panose="02020603050405020304" pitchFamily="18" charset="0"/>
              <a:ea typeface="Times New Roman" panose="02020603050405020304" pitchFamily="18" charset="0"/>
            </a:endParaRPr>
          </a:p>
          <a:p>
            <a:pPr marL="6350" marR="17145" indent="-6350">
              <a:lnSpc>
                <a:spcPct val="111000"/>
              </a:lnSpc>
              <a:spcBef>
                <a:spcPts val="0"/>
              </a:spcBef>
              <a:spcAft>
                <a:spcPts val="570"/>
              </a:spcAft>
            </a:pPr>
            <a:r>
              <a:rPr lang="en-US" sz="2400" dirty="0">
                <a:solidFill>
                  <a:srgbClr val="000000"/>
                </a:solidFill>
                <a:latin typeface="Times New Roman" panose="02020603050405020304" pitchFamily="18" charset="0"/>
                <a:ea typeface="Times New Roman" panose="02020603050405020304" pitchFamily="18" charset="0"/>
              </a:rPr>
              <a:t>There are two jaws: 1.The upper jaw, which is fixed , called (Maxilla) so that the teeth  that arranged  in upper jaw  called maxillary teeth</a:t>
            </a:r>
          </a:p>
          <a:p>
            <a:pPr marL="6350" marR="17145" indent="-6350">
              <a:lnSpc>
                <a:spcPct val="111000"/>
              </a:lnSpc>
              <a:spcBef>
                <a:spcPts val="0"/>
              </a:spcBef>
              <a:spcAft>
                <a:spcPts val="570"/>
              </a:spcAft>
            </a:pPr>
            <a:endParaRPr lang="en-US" sz="2400" dirty="0">
              <a:solidFill>
                <a:srgbClr val="000000"/>
              </a:solidFill>
              <a:latin typeface="Times New Roman" panose="02020603050405020304" pitchFamily="18" charset="0"/>
              <a:ea typeface="Times New Roman" panose="02020603050405020304" pitchFamily="18" charset="0"/>
            </a:endParaRPr>
          </a:p>
          <a:p>
            <a:pPr marL="6350" marR="17145" indent="-6350">
              <a:lnSpc>
                <a:spcPct val="111000"/>
              </a:lnSpc>
              <a:spcBef>
                <a:spcPts val="0"/>
              </a:spcBef>
              <a:spcAft>
                <a:spcPts val="570"/>
              </a:spcAft>
            </a:pPr>
            <a:r>
              <a:rPr lang="en-US" sz="2400" dirty="0">
                <a:solidFill>
                  <a:srgbClr val="000000"/>
                </a:solidFill>
                <a:latin typeface="Times New Roman" panose="02020603050405020304" pitchFamily="18" charset="0"/>
                <a:ea typeface="Times New Roman" panose="02020603050405020304" pitchFamily="18" charset="0"/>
              </a:rPr>
              <a:t> 2.The lower jaw ,which is movable ,called (mandible) and the teeth which arranged in lower jaw called mandibular teeth . </a:t>
            </a:r>
          </a:p>
        </p:txBody>
      </p:sp>
      <p:pic>
        <p:nvPicPr>
          <p:cNvPr id="5" name="Picture 4"/>
          <p:cNvPicPr>
            <a:picLocks noChangeAspect="1"/>
          </p:cNvPicPr>
          <p:nvPr/>
        </p:nvPicPr>
        <p:blipFill>
          <a:blip r:embed="rId2"/>
          <a:stretch>
            <a:fillRect/>
          </a:stretch>
        </p:blipFill>
        <p:spPr>
          <a:xfrm>
            <a:off x="4492488" y="2799718"/>
            <a:ext cx="5717528" cy="4058282"/>
          </a:xfrm>
          <a:prstGeom prst="rect">
            <a:avLst/>
          </a:prstGeom>
        </p:spPr>
      </p:pic>
    </p:spTree>
    <p:extLst>
      <p:ext uri="{BB962C8B-B14F-4D97-AF65-F5344CB8AC3E}">
        <p14:creationId xmlns:p14="http://schemas.microsoft.com/office/powerpoint/2010/main" val="359380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2522" y="131618"/>
            <a:ext cx="11767930" cy="1937069"/>
          </a:xfrm>
          <a:prstGeom prst="rect">
            <a:avLst/>
          </a:prstGeom>
        </p:spPr>
        <p:txBody>
          <a:bodyPr wrap="square">
            <a:spAutoFit/>
          </a:bodyPr>
          <a:lstStyle/>
          <a:p>
            <a:pPr marL="6350" marR="17145" indent="-6350">
              <a:lnSpc>
                <a:spcPct val="111000"/>
              </a:lnSpc>
              <a:spcBef>
                <a:spcPts val="0"/>
              </a:spcBef>
              <a:spcAft>
                <a:spcPts val="1335"/>
              </a:spcAft>
            </a:pPr>
            <a:r>
              <a:rPr lang="en-US" sz="3600" b="1" dirty="0">
                <a:solidFill>
                  <a:srgbClr val="FF0000"/>
                </a:solidFill>
                <a:latin typeface="Times New Roman" panose="02020603050405020304" pitchFamily="18" charset="0"/>
                <a:ea typeface="Times New Roman" panose="02020603050405020304" pitchFamily="18" charset="0"/>
              </a:rPr>
              <a:t>Dental anatomy :-</a:t>
            </a:r>
            <a:r>
              <a:rPr lang="en-US" sz="3600" dirty="0">
                <a:solidFill>
                  <a:srgbClr val="000000"/>
                </a:solidFill>
                <a:latin typeface="Times New Roman" panose="02020603050405020304" pitchFamily="18" charset="0"/>
                <a:ea typeface="Times New Roman" panose="02020603050405020304" pitchFamily="18" charset="0"/>
              </a:rPr>
              <a:t> it is the  science  that deal  with studying the anatomy of the human teeth and teeth arrangement of dental arch.  </a:t>
            </a:r>
            <a:endParaRPr lang="en-US" sz="3600" dirty="0">
              <a:solidFill>
                <a:srgbClr val="000000"/>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0" y="3244767"/>
            <a:ext cx="11900452" cy="1938992"/>
          </a:xfrm>
          <a:prstGeom prst="rect">
            <a:avLst/>
          </a:prstGeom>
        </p:spPr>
        <p:txBody>
          <a:bodyPr wrap="square">
            <a:spAutoFit/>
          </a:bodyPr>
          <a:lstStyle/>
          <a:p>
            <a:r>
              <a:rPr lang="en-US" sz="4000" b="1" dirty="0">
                <a:solidFill>
                  <a:srgbClr val="FF0000"/>
                </a:solidFill>
                <a:latin typeface="Times New Roman" panose="02020603050405020304" pitchFamily="18" charset="0"/>
                <a:ea typeface="Times New Roman" panose="02020603050405020304" pitchFamily="18" charset="0"/>
              </a:rPr>
              <a:t>Definition of the tooth</a:t>
            </a:r>
            <a:r>
              <a:rPr lang="en-US" sz="4000" dirty="0">
                <a:solidFill>
                  <a:srgbClr val="000000"/>
                </a:solidFill>
                <a:latin typeface="Times New Roman" panose="02020603050405020304" pitchFamily="18" charset="0"/>
                <a:ea typeface="Times New Roman" panose="02020603050405020304" pitchFamily="18" charset="0"/>
              </a:rPr>
              <a:t> :-it is a hard mass (calcified tissue ) which placed inside the oral cavity for the purpose of cutting and mastication of the food </a:t>
            </a:r>
            <a:endParaRPr lang="en-US" sz="4000" dirty="0"/>
          </a:p>
        </p:txBody>
      </p:sp>
    </p:spTree>
    <p:extLst>
      <p:ext uri="{BB962C8B-B14F-4D97-AF65-F5344CB8AC3E}">
        <p14:creationId xmlns:p14="http://schemas.microsoft.com/office/powerpoint/2010/main" val="491177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294135"/>
            <a:ext cx="12019723" cy="2005421"/>
          </a:xfrm>
          <a:prstGeom prst="rect">
            <a:avLst/>
          </a:prstGeom>
        </p:spPr>
        <p:txBody>
          <a:bodyPr wrap="square">
            <a:spAutoFit/>
          </a:bodyPr>
          <a:lstStyle/>
          <a:p>
            <a:pPr marR="258445" algn="just">
              <a:lnSpc>
                <a:spcPct val="111000"/>
              </a:lnSpc>
            </a:pPr>
            <a:r>
              <a:rPr lang="en-US" sz="2800" b="1" dirty="0">
                <a:solidFill>
                  <a:srgbClr val="FF0000"/>
                </a:solidFill>
                <a:latin typeface="Times New Roman" panose="02020603050405020304" pitchFamily="18" charset="0"/>
                <a:ea typeface="Times New Roman" panose="02020603050405020304" pitchFamily="18" charset="0"/>
              </a:rPr>
              <a:t>Anatomy of the tooth :</a:t>
            </a:r>
            <a:r>
              <a:rPr lang="en-US" sz="2800" dirty="0">
                <a:solidFill>
                  <a:srgbClr val="000000"/>
                </a:solidFill>
                <a:latin typeface="Times New Roman" panose="02020603050405020304" pitchFamily="18" charset="0"/>
                <a:ea typeface="Times New Roman" panose="02020603050405020304" pitchFamily="18" charset="0"/>
              </a:rPr>
              <a:t>-</a:t>
            </a:r>
            <a:r>
              <a:rPr lang="en-US" sz="2800" b="1" dirty="0">
                <a:solidFill>
                  <a:srgbClr val="000000"/>
                </a:solidFill>
                <a:latin typeface="Times New Roman" panose="02020603050405020304" pitchFamily="18" charset="0"/>
                <a:ea typeface="Times New Roman" panose="02020603050405020304" pitchFamily="18" charset="0"/>
              </a:rPr>
              <a:t> </a:t>
            </a:r>
            <a:r>
              <a:rPr lang="en-US" sz="2800" dirty="0">
                <a:solidFill>
                  <a:srgbClr val="000000"/>
                </a:solidFill>
                <a:latin typeface="Times New Roman" panose="02020603050405020304" pitchFamily="18" charset="0"/>
                <a:ea typeface="Times New Roman" panose="02020603050405020304" pitchFamily="18" charset="0"/>
              </a:rPr>
              <a:t>each tooth has a crown and root portion. </a:t>
            </a:r>
          </a:p>
          <a:p>
            <a:pPr marR="258445" algn="just">
              <a:lnSpc>
                <a:spcPct val="111000"/>
              </a:lnSpc>
            </a:pPr>
            <a:r>
              <a:rPr lang="en-US" sz="2800" dirty="0">
                <a:solidFill>
                  <a:srgbClr val="000000"/>
                </a:solidFill>
                <a:latin typeface="Times New Roman" panose="02020603050405020304" pitchFamily="18" charset="0"/>
                <a:ea typeface="Times New Roman" panose="02020603050405020304" pitchFamily="18" charset="0"/>
              </a:rPr>
              <a:t>The crown is covered with enamel, and the root portion is covered with cementum. The crown and root join at the </a:t>
            </a:r>
            <a:r>
              <a:rPr lang="en-US" sz="2800" dirty="0" err="1">
                <a:solidFill>
                  <a:srgbClr val="000000"/>
                </a:solidFill>
                <a:latin typeface="Times New Roman" panose="02020603050405020304" pitchFamily="18" charset="0"/>
                <a:ea typeface="Times New Roman" panose="02020603050405020304" pitchFamily="18" charset="0"/>
              </a:rPr>
              <a:t>cementoenamel</a:t>
            </a:r>
            <a:r>
              <a:rPr lang="en-US" sz="2800" dirty="0">
                <a:solidFill>
                  <a:srgbClr val="000000"/>
                </a:solidFill>
                <a:latin typeface="Times New Roman" panose="02020603050405020304" pitchFamily="18" charset="0"/>
                <a:ea typeface="Times New Roman" panose="02020603050405020304" pitchFamily="18" charset="0"/>
              </a:rPr>
              <a:t> junction (CEJ) or cervical line .</a:t>
            </a:r>
            <a:r>
              <a:rPr lang="en-US" sz="2800" baseline="-25000" dirty="0">
                <a:solidFill>
                  <a:srgbClr val="000000"/>
                </a:solidFill>
                <a:latin typeface="Calibri" panose="020F0502020204030204" pitchFamily="34" charset="0"/>
                <a:ea typeface="Calibri" panose="020F0502020204030204" pitchFamily="34" charset="0"/>
              </a:rPr>
              <a:t> </a:t>
            </a:r>
            <a:endParaRPr lang="en-US" sz="2800" dirty="0">
              <a:solidFill>
                <a:srgbClr val="000000"/>
              </a:solidFill>
              <a:effectLst/>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2862470" y="2299556"/>
            <a:ext cx="6884444" cy="4366287"/>
          </a:xfrm>
          <a:prstGeom prst="rect">
            <a:avLst/>
          </a:prstGeom>
        </p:spPr>
      </p:pic>
    </p:spTree>
    <p:extLst>
      <p:ext uri="{BB962C8B-B14F-4D97-AF65-F5344CB8AC3E}">
        <p14:creationId xmlns:p14="http://schemas.microsoft.com/office/powerpoint/2010/main" val="1452304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96883"/>
            <a:ext cx="11449878" cy="2535309"/>
          </a:xfrm>
          <a:prstGeom prst="rect">
            <a:avLst/>
          </a:prstGeom>
        </p:spPr>
        <p:txBody>
          <a:bodyPr wrap="square">
            <a:spAutoFit/>
          </a:bodyPr>
          <a:lstStyle/>
          <a:p>
            <a:pPr marL="6350" marR="17145" lvl="0" indent="-6350" algn="l" defTabSz="457200" rtl="0" eaLnBrk="1" fontAlgn="auto" latinLnBrk="0" hangingPunct="1">
              <a:lnSpc>
                <a:spcPct val="111000"/>
              </a:lnSpc>
              <a:spcBef>
                <a:spcPts val="0"/>
              </a:spcBef>
              <a:spcAft>
                <a:spcPts val="102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rPr>
              <a:t>The dental pulp :-</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is the soft tissue of the tooth which present in the pulp chamber and pulp canal :- </a:t>
            </a:r>
          </a:p>
          <a:p>
            <a:pPr marL="6350" marR="17145" lvl="0" indent="-6350" algn="l" defTabSz="457200" rtl="0" eaLnBrk="1" fontAlgn="auto" latinLnBrk="0" hangingPunct="1">
              <a:lnSpc>
                <a:spcPct val="111000"/>
              </a:lnSpc>
              <a:spcBef>
                <a:spcPts val="0"/>
              </a:spcBef>
              <a:spcAft>
                <a:spcPts val="102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rPr>
              <a:t>Pulp chamber :- </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is the part of the dental pulp in the crown . </a:t>
            </a:r>
          </a:p>
          <a:p>
            <a:pPr marL="6350" marR="17145" lvl="0" indent="-6350" algn="l" defTabSz="457200" rtl="0" eaLnBrk="1" fontAlgn="auto" latinLnBrk="0" hangingPunct="1">
              <a:lnSpc>
                <a:spcPct val="111000"/>
              </a:lnSpc>
              <a:spcBef>
                <a:spcPts val="0"/>
              </a:spcBef>
              <a:spcAft>
                <a:spcPts val="102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mn-cs"/>
              </a:rPr>
              <a:t>Pulp canal :-</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is the part of dental pulp in the root  </a:t>
            </a:r>
          </a:p>
        </p:txBody>
      </p:sp>
      <p:pic>
        <p:nvPicPr>
          <p:cNvPr id="3" name="Picture 2"/>
          <p:cNvPicPr>
            <a:picLocks noChangeAspect="1"/>
          </p:cNvPicPr>
          <p:nvPr/>
        </p:nvPicPr>
        <p:blipFill>
          <a:blip r:embed="rId2"/>
          <a:stretch>
            <a:fillRect/>
          </a:stretch>
        </p:blipFill>
        <p:spPr>
          <a:xfrm>
            <a:off x="4903305" y="3042528"/>
            <a:ext cx="5141843" cy="3815472"/>
          </a:xfrm>
          <a:prstGeom prst="rect">
            <a:avLst/>
          </a:prstGeom>
        </p:spPr>
      </p:pic>
    </p:spTree>
    <p:extLst>
      <p:ext uri="{BB962C8B-B14F-4D97-AF65-F5344CB8AC3E}">
        <p14:creationId xmlns:p14="http://schemas.microsoft.com/office/powerpoint/2010/main" val="3072442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538" y="441791"/>
            <a:ext cx="10283687" cy="2487989"/>
          </a:xfrm>
          <a:prstGeom prst="rect">
            <a:avLst/>
          </a:prstGeom>
        </p:spPr>
        <p:txBody>
          <a:bodyPr wrap="square">
            <a:spAutoFit/>
          </a:bodyPr>
          <a:lstStyle/>
          <a:p>
            <a:pPr>
              <a:lnSpc>
                <a:spcPct val="107000"/>
              </a:lnSpc>
              <a:spcAft>
                <a:spcPts val="1085"/>
              </a:spcAft>
            </a:pPr>
            <a:r>
              <a:rPr lang="en-US" sz="3200" b="1" i="1" dirty="0">
                <a:solidFill>
                  <a:srgbClr val="FF0000"/>
                </a:solidFill>
                <a:latin typeface="Times New Roman" panose="02020603050405020304" pitchFamily="18" charset="0"/>
                <a:ea typeface="Times New Roman" panose="02020603050405020304" pitchFamily="18" charset="0"/>
              </a:rPr>
              <a:t>Classification of teeth  :- </a:t>
            </a:r>
            <a:endParaRPr lang="en-US" sz="3200" dirty="0">
              <a:solidFill>
                <a:srgbClr val="000000"/>
              </a:solidFill>
              <a:latin typeface="Times New Roman" panose="02020603050405020304" pitchFamily="18" charset="0"/>
              <a:ea typeface="Times New Roman" panose="02020603050405020304" pitchFamily="18" charset="0"/>
            </a:endParaRPr>
          </a:p>
          <a:p>
            <a:pPr marL="6350" marR="17145" indent="-6350">
              <a:lnSpc>
                <a:spcPct val="111000"/>
              </a:lnSpc>
              <a:spcBef>
                <a:spcPts val="0"/>
              </a:spcBef>
              <a:spcAft>
                <a:spcPts val="1020"/>
              </a:spcAft>
            </a:pPr>
            <a:r>
              <a:rPr lang="en-US" sz="3200" dirty="0">
                <a:solidFill>
                  <a:srgbClr val="000000"/>
                </a:solidFill>
                <a:latin typeface="Times New Roman" panose="02020603050405020304" pitchFamily="18" charset="0"/>
                <a:ea typeface="Times New Roman" panose="02020603050405020304" pitchFamily="18" charset="0"/>
              </a:rPr>
              <a:t>1.Anterior teeth which include ( incisors &amp; the canines) , incisors act for cutting food , canines for tearing of food . </a:t>
            </a:r>
          </a:p>
          <a:p>
            <a:pPr marL="6350" marR="17145" indent="-6350">
              <a:lnSpc>
                <a:spcPct val="111000"/>
              </a:lnSpc>
              <a:spcBef>
                <a:spcPts val="0"/>
              </a:spcBef>
              <a:spcAft>
                <a:spcPts val="825"/>
              </a:spcAft>
            </a:pPr>
            <a:r>
              <a:rPr lang="en-US" sz="3200" dirty="0">
                <a:solidFill>
                  <a:srgbClr val="000000"/>
                </a:solidFill>
                <a:latin typeface="Times New Roman" panose="02020603050405020304" pitchFamily="18" charset="0"/>
                <a:ea typeface="Times New Roman" panose="02020603050405020304" pitchFamily="18" charset="0"/>
              </a:rPr>
              <a:t> 2.Posterior teeth which include the( premolars &amp; molars ). </a:t>
            </a:r>
            <a:endParaRPr lang="en-US" sz="3200" dirty="0">
              <a:solidFill>
                <a:srgbClr val="000000"/>
              </a:solidFill>
              <a:effectLst/>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790122" y="3055843"/>
            <a:ext cx="5363982" cy="3802157"/>
          </a:xfrm>
          <a:prstGeom prst="rect">
            <a:avLst/>
          </a:prstGeom>
        </p:spPr>
      </p:pic>
    </p:spTree>
    <p:extLst>
      <p:ext uri="{BB962C8B-B14F-4D97-AF65-F5344CB8AC3E}">
        <p14:creationId xmlns:p14="http://schemas.microsoft.com/office/powerpoint/2010/main" val="2220564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2766" y="40521"/>
            <a:ext cx="10137912" cy="954107"/>
          </a:xfrm>
          <a:prstGeom prst="rect">
            <a:avLst/>
          </a:prstGeom>
        </p:spPr>
        <p:txBody>
          <a:bodyPr wrap="square">
            <a:spAutoFit/>
          </a:bodyPr>
          <a:lstStyle/>
          <a:p>
            <a:r>
              <a:rPr lang="en-US" sz="2800" b="1" dirty="0">
                <a:solidFill>
                  <a:srgbClr val="FF0000"/>
                </a:solidFill>
                <a:latin typeface="Times New Roman" panose="02020603050405020304" pitchFamily="18" charset="0"/>
                <a:ea typeface="Times New Roman" panose="02020603050405020304" pitchFamily="18" charset="0"/>
              </a:rPr>
              <a:t>Midline :-</a:t>
            </a:r>
            <a:r>
              <a:rPr lang="en-US" sz="2800" dirty="0">
                <a:solidFill>
                  <a:srgbClr val="FF0000"/>
                </a:solidFill>
                <a:latin typeface="Times New Roman" panose="02020603050405020304" pitchFamily="18" charset="0"/>
                <a:ea typeface="Times New Roman" panose="02020603050405020304" pitchFamily="18" charset="0"/>
              </a:rPr>
              <a:t> </a:t>
            </a:r>
            <a:r>
              <a:rPr lang="en-US" sz="2800" dirty="0">
                <a:solidFill>
                  <a:srgbClr val="000000"/>
                </a:solidFill>
                <a:latin typeface="Times New Roman" panose="02020603050405020304" pitchFamily="18" charset="0"/>
                <a:ea typeface="Times New Roman" panose="02020603050405020304" pitchFamily="18" charset="0"/>
              </a:rPr>
              <a:t>it is an imaginary vertical plane that divide the arches into two equal right and left and segments </a:t>
            </a:r>
            <a:endParaRPr lang="en-US" sz="2800" dirty="0"/>
          </a:p>
        </p:txBody>
      </p:sp>
      <p:pic>
        <p:nvPicPr>
          <p:cNvPr id="5" name="Picture 4"/>
          <p:cNvPicPr>
            <a:picLocks noChangeAspect="1"/>
          </p:cNvPicPr>
          <p:nvPr/>
        </p:nvPicPr>
        <p:blipFill>
          <a:blip r:embed="rId2"/>
          <a:stretch>
            <a:fillRect/>
          </a:stretch>
        </p:blipFill>
        <p:spPr>
          <a:xfrm>
            <a:off x="6705600" y="692237"/>
            <a:ext cx="5037382" cy="3082907"/>
          </a:xfrm>
          <a:prstGeom prst="rect">
            <a:avLst/>
          </a:prstGeom>
        </p:spPr>
      </p:pic>
      <p:sp>
        <p:nvSpPr>
          <p:cNvPr id="6" name="Rectangle 5"/>
          <p:cNvSpPr/>
          <p:nvPr/>
        </p:nvSpPr>
        <p:spPr>
          <a:xfrm>
            <a:off x="225287" y="3707158"/>
            <a:ext cx="10840278" cy="1048877"/>
          </a:xfrm>
          <a:prstGeom prst="rect">
            <a:avLst/>
          </a:prstGeom>
        </p:spPr>
        <p:txBody>
          <a:bodyPr wrap="square">
            <a:spAutoFit/>
          </a:bodyPr>
          <a:lstStyle/>
          <a:p>
            <a:pPr marL="6350" marR="17145" indent="-6350">
              <a:lnSpc>
                <a:spcPct val="111000"/>
              </a:lnSpc>
              <a:spcBef>
                <a:spcPts val="0"/>
              </a:spcBef>
              <a:spcAft>
                <a:spcPts val="1020"/>
              </a:spcAft>
            </a:pPr>
            <a:r>
              <a:rPr lang="en-US" sz="2800" b="1" dirty="0">
                <a:solidFill>
                  <a:srgbClr val="FF0000"/>
                </a:solidFill>
                <a:latin typeface="Times New Roman" panose="02020603050405020304" pitchFamily="18" charset="0"/>
                <a:ea typeface="Times New Roman" panose="02020603050405020304" pitchFamily="18" charset="0"/>
              </a:rPr>
              <a:t>Occlusal plane  :</a:t>
            </a:r>
            <a:r>
              <a:rPr lang="en-US" sz="2800" dirty="0">
                <a:solidFill>
                  <a:srgbClr val="FF0000"/>
                </a:solidFill>
                <a:latin typeface="Times New Roman" panose="02020603050405020304" pitchFamily="18" charset="0"/>
                <a:ea typeface="Times New Roman" panose="02020603050405020304" pitchFamily="18" charset="0"/>
              </a:rPr>
              <a:t> </a:t>
            </a:r>
            <a:r>
              <a:rPr lang="en-US" sz="2800" dirty="0">
                <a:solidFill>
                  <a:srgbClr val="000000"/>
                </a:solidFill>
                <a:latin typeface="Times New Roman" panose="02020603050405020304" pitchFamily="18" charset="0"/>
                <a:ea typeface="Times New Roman" panose="02020603050405020304" pitchFamily="18" charset="0"/>
              </a:rPr>
              <a:t>it is an imaginary horizontal plane that divide the arches into equal upper and lower segments . </a:t>
            </a:r>
            <a:endParaRPr lang="en-US" sz="2800" dirty="0">
              <a:solidFill>
                <a:srgbClr val="000000"/>
              </a:solidFill>
              <a:effectLst/>
              <a:latin typeface="Times New Roman" panose="02020603050405020304" pitchFamily="18" charset="0"/>
              <a:ea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7157359" y="4335466"/>
            <a:ext cx="4690084" cy="2639797"/>
          </a:xfrm>
          <a:prstGeom prst="rect">
            <a:avLst/>
          </a:prstGeom>
        </p:spPr>
      </p:pic>
    </p:spTree>
    <p:extLst>
      <p:ext uri="{BB962C8B-B14F-4D97-AF65-F5344CB8AC3E}">
        <p14:creationId xmlns:p14="http://schemas.microsoft.com/office/powerpoint/2010/main" val="3299065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522" y="316166"/>
            <a:ext cx="11913704" cy="3128677"/>
          </a:xfrm>
          <a:prstGeom prst="rect">
            <a:avLst/>
          </a:prstGeom>
        </p:spPr>
        <p:txBody>
          <a:bodyPr wrap="square">
            <a:spAutoFit/>
          </a:bodyPr>
          <a:lstStyle/>
          <a:p>
            <a:pPr marL="6350" marR="17145" indent="-6350">
              <a:lnSpc>
                <a:spcPct val="111000"/>
              </a:lnSpc>
              <a:spcBef>
                <a:spcPts val="0"/>
              </a:spcBef>
              <a:spcAft>
                <a:spcPts val="1020"/>
              </a:spcAft>
            </a:pPr>
            <a:r>
              <a:rPr lang="en-US" sz="2800" b="1" dirty="0">
                <a:solidFill>
                  <a:srgbClr val="000000"/>
                </a:solidFill>
                <a:latin typeface="Times New Roman" panose="02020603050405020304" pitchFamily="18" charset="0"/>
                <a:ea typeface="Times New Roman" panose="02020603050405020304" pitchFamily="18" charset="0"/>
              </a:rPr>
              <a:t>As a result  this two lines the oral cavity is divided into four  quadrants which are  </a:t>
            </a:r>
          </a:p>
          <a:p>
            <a:pPr marR="17145" lvl="0" fontAlgn="base">
              <a:lnSpc>
                <a:spcPct val="111000"/>
              </a:lnSpc>
              <a:spcBef>
                <a:spcPts val="0"/>
              </a:spcBef>
              <a:spcAft>
                <a:spcPts val="50"/>
              </a:spcAft>
              <a:buClr>
                <a:srgbClr val="000000"/>
              </a:buClr>
              <a:buSzPts val="1400"/>
            </a:pPr>
            <a:r>
              <a:rPr lang="en-US" sz="28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1.Maxillary right quadrant         </a:t>
            </a:r>
          </a:p>
          <a:p>
            <a:pPr marR="17145" lvl="0" fontAlgn="base">
              <a:lnSpc>
                <a:spcPct val="111000"/>
              </a:lnSpc>
              <a:spcBef>
                <a:spcPts val="0"/>
              </a:spcBef>
              <a:spcAft>
                <a:spcPts val="85"/>
              </a:spcAft>
              <a:buClr>
                <a:srgbClr val="000000"/>
              </a:buClr>
              <a:buSzPts val="1400"/>
            </a:pPr>
            <a:r>
              <a:rPr lang="en-US" sz="28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2.Maxillary left quadrant  </a:t>
            </a:r>
          </a:p>
          <a:p>
            <a:pPr marR="17145" lvl="0" fontAlgn="base">
              <a:lnSpc>
                <a:spcPct val="111000"/>
              </a:lnSpc>
              <a:spcBef>
                <a:spcPts val="0"/>
              </a:spcBef>
              <a:spcAft>
                <a:spcPts val="50"/>
              </a:spcAft>
              <a:buClr>
                <a:srgbClr val="000000"/>
              </a:buClr>
              <a:buSzPts val="1400"/>
            </a:pPr>
            <a:r>
              <a:rPr lang="en-US" sz="28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3.Mandibular right quadrant </a:t>
            </a:r>
          </a:p>
          <a:p>
            <a:pPr marR="17145" lvl="0" fontAlgn="base">
              <a:lnSpc>
                <a:spcPct val="111000"/>
              </a:lnSpc>
              <a:spcBef>
                <a:spcPts val="0"/>
              </a:spcBef>
              <a:spcAft>
                <a:spcPts val="30"/>
              </a:spcAft>
              <a:buClr>
                <a:srgbClr val="000000"/>
              </a:buClr>
              <a:buSzPts val="1400"/>
            </a:pPr>
            <a:r>
              <a:rPr lang="en-US" sz="28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4.Mandibular left quadrant  </a:t>
            </a:r>
            <a:endParaRPr lang="en-US" sz="2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5009323" y="2826164"/>
            <a:ext cx="6241772" cy="4031836"/>
          </a:xfrm>
          <a:prstGeom prst="rect">
            <a:avLst/>
          </a:prstGeom>
        </p:spPr>
      </p:pic>
    </p:spTree>
    <p:extLst>
      <p:ext uri="{BB962C8B-B14F-4D97-AF65-F5344CB8AC3E}">
        <p14:creationId xmlns:p14="http://schemas.microsoft.com/office/powerpoint/2010/main" val="184212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278" y="434200"/>
            <a:ext cx="10986051" cy="3282565"/>
          </a:xfrm>
          <a:prstGeom prst="rect">
            <a:avLst/>
          </a:prstGeom>
        </p:spPr>
        <p:txBody>
          <a:bodyPr wrap="square">
            <a:spAutoFit/>
          </a:bodyPr>
          <a:lstStyle/>
          <a:p>
            <a:pPr marL="6350" marR="17145" indent="-6350">
              <a:lnSpc>
                <a:spcPct val="111000"/>
              </a:lnSpc>
              <a:spcBef>
                <a:spcPts val="0"/>
              </a:spcBef>
              <a:spcAft>
                <a:spcPts val="1020"/>
              </a:spcAft>
            </a:pPr>
            <a:r>
              <a:rPr lang="en-US" sz="2800" b="1" dirty="0">
                <a:solidFill>
                  <a:srgbClr val="000000"/>
                </a:solidFill>
                <a:latin typeface="Times New Roman" panose="02020603050405020304" pitchFamily="18" charset="0"/>
                <a:ea typeface="Times New Roman" panose="02020603050405020304" pitchFamily="18" charset="0"/>
              </a:rPr>
              <a:t>Dentition </a:t>
            </a:r>
            <a:r>
              <a:rPr lang="en-US" sz="2800" dirty="0">
                <a:solidFill>
                  <a:srgbClr val="000000"/>
                </a:solidFill>
                <a:latin typeface="Times New Roman" panose="02020603050405020304" pitchFamily="18" charset="0"/>
                <a:ea typeface="Times New Roman" panose="02020603050405020304" pitchFamily="18" charset="0"/>
              </a:rPr>
              <a:t>:- it is the term that used to describe all the teeth that present in upper and lower jaw bones  </a:t>
            </a:r>
          </a:p>
          <a:p>
            <a:pPr marL="6350" marR="17145" indent="-6350">
              <a:lnSpc>
                <a:spcPct val="111000"/>
              </a:lnSpc>
              <a:spcBef>
                <a:spcPts val="0"/>
              </a:spcBef>
              <a:spcAft>
                <a:spcPts val="1465"/>
              </a:spcAft>
            </a:pPr>
            <a:r>
              <a:rPr lang="en-US" sz="2800" b="1" dirty="0">
                <a:solidFill>
                  <a:srgbClr val="000000"/>
                </a:solidFill>
                <a:latin typeface="Times New Roman" panose="02020603050405020304" pitchFamily="18" charset="0"/>
                <a:ea typeface="Times New Roman" panose="02020603050405020304" pitchFamily="18" charset="0"/>
              </a:rPr>
              <a:t>Classification</a:t>
            </a:r>
            <a:r>
              <a:rPr lang="en-US" sz="2800" dirty="0">
                <a:solidFill>
                  <a:srgbClr val="000000"/>
                </a:solidFill>
                <a:latin typeface="Times New Roman" panose="02020603050405020304" pitchFamily="18" charset="0"/>
                <a:ea typeface="Times New Roman" panose="02020603050405020304" pitchFamily="18" charset="0"/>
              </a:rPr>
              <a:t> </a:t>
            </a:r>
            <a:r>
              <a:rPr lang="en-US" sz="2800" b="1" dirty="0">
                <a:solidFill>
                  <a:srgbClr val="000000"/>
                </a:solidFill>
                <a:latin typeface="Times New Roman" panose="02020603050405020304" pitchFamily="18" charset="0"/>
                <a:ea typeface="Times New Roman" panose="02020603050405020304" pitchFamily="18" charset="0"/>
              </a:rPr>
              <a:t> of dentition</a:t>
            </a:r>
            <a:r>
              <a:rPr lang="en-US" sz="2800" dirty="0">
                <a:solidFill>
                  <a:srgbClr val="000000"/>
                </a:solidFill>
                <a:latin typeface="Times New Roman" panose="02020603050405020304" pitchFamily="18" charset="0"/>
                <a:ea typeface="Times New Roman" panose="02020603050405020304" pitchFamily="18" charset="0"/>
              </a:rPr>
              <a:t>  :- the humans  have two sets of teeth in their life time  </a:t>
            </a:r>
          </a:p>
          <a:p>
            <a:pPr marL="342900" marR="17145" indent="-228600">
              <a:lnSpc>
                <a:spcPct val="111000"/>
              </a:lnSpc>
              <a:spcBef>
                <a:spcPts val="0"/>
              </a:spcBef>
              <a:spcAft>
                <a:spcPts val="1020"/>
              </a:spcAft>
            </a:pPr>
            <a:r>
              <a:rPr lang="en-US" sz="2800" b="1" dirty="0">
                <a:solidFill>
                  <a:srgbClr val="FF0000"/>
                </a:solidFill>
                <a:latin typeface="Times New Roman" panose="02020603050405020304" pitchFamily="18" charset="0"/>
                <a:ea typeface="Times New Roman" panose="02020603050405020304" pitchFamily="18" charset="0"/>
              </a:rPr>
              <a:t>A-</a:t>
            </a:r>
            <a:r>
              <a:rPr lang="en-US" sz="2800" b="1" dirty="0">
                <a:solidFill>
                  <a:srgbClr val="FF0000"/>
                </a:solidFill>
                <a:latin typeface="Arial" panose="020B0604020202020204" pitchFamily="34" charset="0"/>
                <a:ea typeface="Arial" panose="020B0604020202020204" pitchFamily="34" charset="0"/>
              </a:rPr>
              <a:t> </a:t>
            </a:r>
            <a:r>
              <a:rPr lang="en-US" sz="2800" b="1" dirty="0">
                <a:solidFill>
                  <a:srgbClr val="FF0000"/>
                </a:solidFill>
                <a:latin typeface="Times New Roman" panose="02020603050405020304" pitchFamily="18" charset="0"/>
                <a:ea typeface="Times New Roman" panose="02020603050405020304" pitchFamily="18" charset="0"/>
              </a:rPr>
              <a:t>Deciduous dentition :-</a:t>
            </a:r>
            <a:r>
              <a:rPr lang="en-US" sz="2800" dirty="0">
                <a:solidFill>
                  <a:srgbClr val="000000"/>
                </a:solidFill>
                <a:latin typeface="Times New Roman" panose="02020603050405020304" pitchFamily="18" charset="0"/>
                <a:ea typeface="Times New Roman" panose="02020603050405020304" pitchFamily="18" charset="0"/>
              </a:rPr>
              <a:t>began to erupt at </a:t>
            </a:r>
            <a:r>
              <a:rPr lang="en-US" sz="2800" b="1" dirty="0">
                <a:solidFill>
                  <a:srgbClr val="000000"/>
                </a:solidFill>
                <a:latin typeface="Times New Roman" panose="02020603050405020304" pitchFamily="18" charset="0"/>
                <a:ea typeface="Times New Roman" panose="02020603050405020304" pitchFamily="18" charset="0"/>
              </a:rPr>
              <a:t>6month</a:t>
            </a:r>
            <a:r>
              <a:rPr lang="en-US" sz="2800" dirty="0">
                <a:solidFill>
                  <a:srgbClr val="000000"/>
                </a:solidFill>
                <a:latin typeface="Times New Roman" panose="02020603050405020304" pitchFamily="18" charset="0"/>
                <a:ea typeface="Times New Roman" panose="02020603050405020304" pitchFamily="18" charset="0"/>
              </a:rPr>
              <a:t>  of age and completed at about </a:t>
            </a:r>
            <a:r>
              <a:rPr lang="en-US" sz="2800" b="1" dirty="0">
                <a:solidFill>
                  <a:srgbClr val="000000"/>
                </a:solidFill>
                <a:latin typeface="Times New Roman" panose="02020603050405020304" pitchFamily="18" charset="0"/>
                <a:ea typeface="Times New Roman" panose="02020603050405020304" pitchFamily="18" charset="0"/>
              </a:rPr>
              <a:t>2-2.5 years</a:t>
            </a:r>
            <a:r>
              <a:rPr lang="en-US" sz="2800" dirty="0">
                <a:solidFill>
                  <a:srgbClr val="000000"/>
                </a:solidFill>
                <a:latin typeface="Times New Roman" panose="02020603050405020304" pitchFamily="18" charset="0"/>
                <a:ea typeface="Times New Roman" panose="02020603050405020304" pitchFamily="18" charset="0"/>
              </a:rPr>
              <a:t> of age . </a:t>
            </a:r>
            <a:endParaRPr lang="en-US" sz="2800" dirty="0">
              <a:solidFill>
                <a:srgbClr val="000000"/>
              </a:solidFill>
              <a:effectLst/>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6374296" y="3594286"/>
            <a:ext cx="4959003" cy="3303471"/>
          </a:xfrm>
          <a:prstGeom prst="rect">
            <a:avLst/>
          </a:prstGeom>
        </p:spPr>
      </p:pic>
    </p:spTree>
    <p:extLst>
      <p:ext uri="{BB962C8B-B14F-4D97-AF65-F5344CB8AC3E}">
        <p14:creationId xmlns:p14="http://schemas.microsoft.com/office/powerpoint/2010/main" val="4161193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7078" y="374536"/>
            <a:ext cx="11529392" cy="3994555"/>
          </a:xfrm>
          <a:prstGeom prst="rect">
            <a:avLst/>
          </a:prstGeom>
        </p:spPr>
        <p:txBody>
          <a:bodyPr wrap="square">
            <a:spAutoFit/>
          </a:bodyPr>
          <a:lstStyle/>
          <a:p>
            <a:pPr marL="342900" marR="8890" lvl="0" indent="-342900" fontAlgn="base">
              <a:lnSpc>
                <a:spcPct val="111000"/>
              </a:lnSpc>
              <a:spcAft>
                <a:spcPts val="170"/>
              </a:spcAft>
              <a:buClr>
                <a:srgbClr val="000000"/>
              </a:buClr>
              <a:buSzPts val="1800"/>
              <a:buFont typeface="Symbol" panose="05050102010706020507" pitchFamily="18" charset="2"/>
              <a:buChar char="-"/>
            </a:pPr>
            <a:r>
              <a:rPr lang="en-US" sz="2800" b="1"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Number of deciduous teeth  :-</a:t>
            </a:r>
            <a:r>
              <a:rPr lang="en-US" sz="2800"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oral cavity of children before 6 years of age contain 20 deciduous teeth ,10 in maxilla and 10 mandible  </a:t>
            </a:r>
          </a:p>
          <a:p>
            <a:pPr marL="685800" marR="0" indent="0">
              <a:lnSpc>
                <a:spcPct val="107000"/>
              </a:lnSpc>
              <a:spcBef>
                <a:spcPts val="0"/>
              </a:spcBef>
              <a:spcAft>
                <a:spcPts val="915"/>
              </a:spcAft>
            </a:pPr>
            <a:r>
              <a:rPr lang="en-US" sz="2800" dirty="0">
                <a:solidFill>
                  <a:srgbClr val="000000"/>
                </a:solidFill>
                <a:latin typeface="Times New Roman" panose="02020603050405020304" pitchFamily="18" charset="0"/>
                <a:ea typeface="Times New Roman" panose="02020603050405020304" pitchFamily="18" charset="0"/>
              </a:rPr>
              <a:t> </a:t>
            </a:r>
          </a:p>
          <a:p>
            <a:pPr marL="342900" marR="8890" lvl="0" indent="-342900" fontAlgn="base">
              <a:lnSpc>
                <a:spcPct val="107000"/>
              </a:lnSpc>
              <a:spcBef>
                <a:spcPts val="0"/>
              </a:spcBef>
              <a:spcAft>
                <a:spcPts val="0"/>
              </a:spcAft>
              <a:buClr>
                <a:srgbClr val="000000"/>
              </a:buClr>
              <a:buSzPts val="1800"/>
              <a:buFont typeface="Symbol" panose="05050102010706020507" pitchFamily="18" charset="2"/>
              <a:buChar char="-"/>
            </a:pPr>
            <a:r>
              <a:rPr lang="en-US" sz="2800" b="1"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Terminology deciduous teeth :- </a:t>
            </a:r>
            <a:endParaRPr lang="en-US" sz="2800"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R="0" lvl="0" fontAlgn="base">
              <a:lnSpc>
                <a:spcPct val="107000"/>
              </a:lnSpc>
              <a:spcBef>
                <a:spcPts val="0"/>
              </a:spcBef>
              <a:spcAft>
                <a:spcPts val="120"/>
              </a:spcAft>
              <a:buClr>
                <a:srgbClr val="000000"/>
              </a:buClr>
              <a:buSzPts val="1400"/>
            </a:pPr>
            <a:r>
              <a:rPr lang="en-US" sz="2800" b="1"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1.Temporary teeth  </a:t>
            </a:r>
            <a:endParaRPr lang="en-US" sz="28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0" lvl="0" fontAlgn="base">
              <a:lnSpc>
                <a:spcPct val="107000"/>
              </a:lnSpc>
              <a:spcBef>
                <a:spcPts val="0"/>
              </a:spcBef>
              <a:spcAft>
                <a:spcPts val="120"/>
              </a:spcAft>
              <a:buClr>
                <a:srgbClr val="000000"/>
              </a:buClr>
              <a:buSzPts val="1400"/>
            </a:pPr>
            <a:r>
              <a:rPr lang="en-US" sz="2800" b="1"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2.Primary teeth  </a:t>
            </a:r>
            <a:endParaRPr lang="en-US" sz="28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0" lvl="0" fontAlgn="base">
              <a:lnSpc>
                <a:spcPct val="107000"/>
              </a:lnSpc>
              <a:spcBef>
                <a:spcPts val="0"/>
              </a:spcBef>
              <a:spcAft>
                <a:spcPts val="120"/>
              </a:spcAft>
              <a:buClr>
                <a:srgbClr val="000000"/>
              </a:buClr>
              <a:buSzPts val="1400"/>
            </a:pPr>
            <a:r>
              <a:rPr lang="en-US" sz="2800" b="1"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3.Milk teeth </a:t>
            </a:r>
            <a:endParaRPr lang="en-US" sz="28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0" lvl="0" fontAlgn="base">
              <a:lnSpc>
                <a:spcPct val="107000"/>
              </a:lnSpc>
              <a:spcBef>
                <a:spcPts val="0"/>
              </a:spcBef>
              <a:spcAft>
                <a:spcPts val="1305"/>
              </a:spcAft>
              <a:buClr>
                <a:srgbClr val="000000"/>
              </a:buClr>
              <a:buSzPts val="1400"/>
            </a:pPr>
            <a:r>
              <a:rPr lang="en-US" sz="2800" b="1"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4.Baby teeth  </a:t>
            </a:r>
            <a:endParaRPr lang="en-US" sz="2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4916556" y="2708889"/>
            <a:ext cx="6456499" cy="4131732"/>
          </a:xfrm>
          <a:prstGeom prst="rect">
            <a:avLst/>
          </a:prstGeom>
        </p:spPr>
      </p:pic>
    </p:spTree>
    <p:extLst>
      <p:ext uri="{BB962C8B-B14F-4D97-AF65-F5344CB8AC3E}">
        <p14:creationId xmlns:p14="http://schemas.microsoft.com/office/powerpoint/2010/main" val="23188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59039"/>
            <a:ext cx="14418364" cy="3705566"/>
          </a:xfrm>
          <a:prstGeom prst="rect">
            <a:avLst/>
          </a:prstGeom>
        </p:spPr>
        <p:txBody>
          <a:bodyPr wrap="square">
            <a:spAutoFit/>
          </a:bodyPr>
          <a:lstStyle/>
          <a:p>
            <a:pPr indent="-6350">
              <a:lnSpc>
                <a:spcPct val="107000"/>
              </a:lnSpc>
              <a:spcAft>
                <a:spcPts val="900"/>
              </a:spcAft>
            </a:pPr>
            <a:r>
              <a:rPr lang="en-US" sz="1600" b="1" kern="0" dirty="0">
                <a:solidFill>
                  <a:srgbClr val="FF0000"/>
                </a:solidFill>
                <a:latin typeface="Times New Roman" panose="02020603050405020304" pitchFamily="18" charset="0"/>
                <a:ea typeface="Times New Roman" panose="02020603050405020304" pitchFamily="18" charset="0"/>
              </a:rPr>
              <a:t> </a:t>
            </a:r>
            <a:r>
              <a:rPr lang="en-US" sz="2400" b="1" kern="0" dirty="0">
                <a:solidFill>
                  <a:srgbClr val="FF0000"/>
                </a:solidFill>
                <a:latin typeface="Times New Roman" panose="02020603050405020304" pitchFamily="18" charset="0"/>
                <a:ea typeface="Times New Roman" panose="02020603050405020304" pitchFamily="18" charset="0"/>
              </a:rPr>
              <a:t>Deciduous dentition include :- </a:t>
            </a:r>
            <a:endParaRPr lang="en-US" sz="2400" b="1" kern="0" dirty="0">
              <a:solidFill>
                <a:srgbClr val="000000"/>
              </a:solidFill>
              <a:latin typeface="Times New Roman" panose="02020603050405020304" pitchFamily="18" charset="0"/>
              <a:ea typeface="Times New Roman" panose="02020603050405020304" pitchFamily="18" charset="0"/>
            </a:endParaRPr>
          </a:p>
          <a:p>
            <a:pPr marL="6350" marR="0" indent="-6350">
              <a:lnSpc>
                <a:spcPct val="107000"/>
              </a:lnSpc>
              <a:spcBef>
                <a:spcPts val="0"/>
              </a:spcBef>
              <a:spcAft>
                <a:spcPts val="1145"/>
              </a:spcAft>
            </a:pPr>
            <a:r>
              <a:rPr lang="en-US" sz="2400" b="1" dirty="0">
                <a:solidFill>
                  <a:srgbClr val="000000"/>
                </a:solidFill>
                <a:latin typeface="Times New Roman" panose="02020603050405020304" pitchFamily="18" charset="0"/>
                <a:ea typeface="Times New Roman" panose="02020603050405020304" pitchFamily="18" charset="0"/>
              </a:rPr>
              <a:t>1-Deciduous incisors (I)  </a:t>
            </a:r>
            <a:endParaRPr lang="en-US" sz="2400" dirty="0">
              <a:solidFill>
                <a:srgbClr val="000000"/>
              </a:solidFill>
              <a:latin typeface="Times New Roman" panose="02020603050405020304" pitchFamily="18" charset="0"/>
              <a:ea typeface="Times New Roman" panose="02020603050405020304" pitchFamily="18" charset="0"/>
            </a:endParaRPr>
          </a:p>
          <a:p>
            <a:pPr marR="17145" lvl="0" fontAlgn="base">
              <a:lnSpc>
                <a:spcPct val="111000"/>
              </a:lnSpc>
              <a:spcBef>
                <a:spcPts val="0"/>
              </a:spcBef>
              <a:spcAft>
                <a:spcPts val="50"/>
              </a:spcAft>
              <a:buClr>
                <a:srgbClr val="000000"/>
              </a:buClr>
              <a:buSzPts val="1400"/>
            </a:pPr>
            <a:r>
              <a:rPr lang="en-US" sz="24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 Deciduous  central incisor :is close to midline  </a:t>
            </a:r>
          </a:p>
          <a:p>
            <a:pPr marR="17145" lvl="0" fontAlgn="base">
              <a:lnSpc>
                <a:spcPct val="111000"/>
              </a:lnSpc>
              <a:spcBef>
                <a:spcPts val="0"/>
              </a:spcBef>
              <a:spcAft>
                <a:spcPts val="1020"/>
              </a:spcAft>
              <a:buClr>
                <a:srgbClr val="000000"/>
              </a:buClr>
              <a:buSzPts val="1400"/>
            </a:pPr>
            <a:r>
              <a:rPr lang="en-US" sz="24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 Deciduous lateral incisor : next to central incisor </a:t>
            </a:r>
          </a:p>
          <a:p>
            <a:pPr marL="6350" marR="17145" indent="-6350">
              <a:lnSpc>
                <a:spcPct val="111000"/>
              </a:lnSpc>
              <a:spcBef>
                <a:spcPts val="0"/>
              </a:spcBef>
              <a:spcAft>
                <a:spcPts val="50"/>
              </a:spcAft>
            </a:pPr>
            <a:r>
              <a:rPr lang="en-US" sz="2400" b="1" dirty="0">
                <a:solidFill>
                  <a:srgbClr val="000000"/>
                </a:solidFill>
                <a:latin typeface="Times New Roman" panose="02020603050405020304" pitchFamily="18" charset="0"/>
                <a:ea typeface="Times New Roman" panose="02020603050405020304" pitchFamily="18" charset="0"/>
              </a:rPr>
              <a:t>2-Deciduous canine (c</a:t>
            </a:r>
            <a:r>
              <a:rPr lang="en-US" sz="2400" dirty="0">
                <a:solidFill>
                  <a:srgbClr val="000000"/>
                </a:solidFill>
                <a:latin typeface="Times New Roman" panose="02020603050405020304" pitchFamily="18" charset="0"/>
                <a:ea typeface="Times New Roman" panose="02020603050405020304" pitchFamily="18" charset="0"/>
              </a:rPr>
              <a:t>):-Next to lateral incisor which  located in the corner of the mouth . </a:t>
            </a:r>
          </a:p>
          <a:p>
            <a:pPr marL="6350" marR="0" indent="-6350">
              <a:lnSpc>
                <a:spcPct val="107000"/>
              </a:lnSpc>
              <a:spcBef>
                <a:spcPts val="0"/>
              </a:spcBef>
              <a:spcAft>
                <a:spcPts val="1085"/>
              </a:spcAft>
            </a:pPr>
            <a:r>
              <a:rPr lang="en-US" sz="2400" b="1" dirty="0">
                <a:solidFill>
                  <a:srgbClr val="000000"/>
                </a:solidFill>
                <a:latin typeface="Times New Roman" panose="02020603050405020304" pitchFamily="18" charset="0"/>
                <a:ea typeface="Times New Roman" panose="02020603050405020304" pitchFamily="18" charset="0"/>
              </a:rPr>
              <a:t> 3-Deciduous molars (M) :-the last two teeth of the mouth  . </a:t>
            </a:r>
            <a:endParaRPr lang="en-US" sz="2400" dirty="0">
              <a:solidFill>
                <a:srgbClr val="000000"/>
              </a:solidFill>
              <a:latin typeface="Times New Roman" panose="02020603050405020304" pitchFamily="18" charset="0"/>
              <a:ea typeface="Times New Roman" panose="02020603050405020304" pitchFamily="18" charset="0"/>
            </a:endParaRPr>
          </a:p>
          <a:p>
            <a:pPr marL="6350" marR="1894205" indent="-6350">
              <a:lnSpc>
                <a:spcPct val="175000"/>
              </a:lnSpc>
              <a:spcBef>
                <a:spcPts val="0"/>
              </a:spcBef>
              <a:spcAft>
                <a:spcPts val="0"/>
              </a:spcAft>
            </a:pPr>
            <a:r>
              <a:rPr lang="en-US" sz="2400" dirty="0">
                <a:solidFill>
                  <a:srgbClr val="000000"/>
                </a:solidFill>
                <a:latin typeface="Times New Roman" panose="02020603050405020304" pitchFamily="18" charset="0"/>
                <a:ea typeface="Times New Roman" panose="02020603050405020304" pitchFamily="18" charset="0"/>
              </a:rPr>
              <a:t>1-Deciduous  first molar : next to the canine  2-Deciduous second molar : last one  </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4763618" y="3824849"/>
            <a:ext cx="4446643" cy="2991925"/>
          </a:xfrm>
          <a:prstGeom prst="rect">
            <a:avLst/>
          </a:prstGeom>
        </p:spPr>
      </p:pic>
    </p:spTree>
    <p:extLst>
      <p:ext uri="{BB962C8B-B14F-4D97-AF65-F5344CB8AC3E}">
        <p14:creationId xmlns:p14="http://schemas.microsoft.com/office/powerpoint/2010/main" val="2147516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259619"/>
            <a:ext cx="11741427" cy="1815882"/>
          </a:xfrm>
          <a:prstGeom prst="rect">
            <a:avLst/>
          </a:prstGeom>
        </p:spPr>
        <p:txBody>
          <a:bodyPr wrap="square">
            <a:spAutoFit/>
          </a:bodyPr>
          <a:lstStyle/>
          <a:p>
            <a:r>
              <a:rPr lang="en-US" sz="2800" dirty="0">
                <a:solidFill>
                  <a:srgbClr val="FF0000"/>
                </a:solidFill>
                <a:latin typeface="Times New Roman" panose="02020603050405020304" pitchFamily="18" charset="0"/>
                <a:ea typeface="Times New Roman" panose="02020603050405020304" pitchFamily="18" charset="0"/>
              </a:rPr>
              <a:t>B-</a:t>
            </a:r>
            <a:r>
              <a:rPr lang="en-US" sz="2800" dirty="0">
                <a:solidFill>
                  <a:srgbClr val="FF0000"/>
                </a:solidFill>
                <a:latin typeface="Arial" panose="020B0604020202020204" pitchFamily="34" charset="0"/>
                <a:ea typeface="Arial" panose="020B0604020202020204" pitchFamily="34" charset="0"/>
              </a:rPr>
              <a:t> </a:t>
            </a:r>
            <a:r>
              <a:rPr lang="en-US" sz="2800" dirty="0">
                <a:solidFill>
                  <a:srgbClr val="FF0000"/>
                </a:solidFill>
                <a:latin typeface="Times New Roman" panose="02020603050405020304" pitchFamily="18" charset="0"/>
                <a:ea typeface="Times New Roman" panose="02020603050405020304" pitchFamily="18" charset="0"/>
              </a:rPr>
              <a:t>The permanent teeth  (secondary ) or adult teeth:- </a:t>
            </a:r>
            <a:r>
              <a:rPr lang="en-US" sz="2800" dirty="0">
                <a:solidFill>
                  <a:srgbClr val="000000"/>
                </a:solidFill>
                <a:latin typeface="Times New Roman" panose="02020603050405020304" pitchFamily="18" charset="0"/>
                <a:ea typeface="Times New Roman" panose="02020603050405020304" pitchFamily="18" charset="0"/>
              </a:rPr>
              <a:t>the second set of teeth  that begin to erupt at  the age of 6 years and completed at the age of 13 years except third molars. Permanent dentition is also referred to as adult teeth. Permanent Dentition  comprises 32 teeth, of which 16 are present on each jaw</a:t>
            </a:r>
            <a:endParaRPr lang="en-US" sz="2800" dirty="0"/>
          </a:p>
        </p:txBody>
      </p:sp>
      <p:pic>
        <p:nvPicPr>
          <p:cNvPr id="5" name="Picture 4"/>
          <p:cNvPicPr>
            <a:picLocks noChangeAspect="1"/>
          </p:cNvPicPr>
          <p:nvPr/>
        </p:nvPicPr>
        <p:blipFill>
          <a:blip r:embed="rId2"/>
          <a:stretch>
            <a:fillRect/>
          </a:stretch>
        </p:blipFill>
        <p:spPr>
          <a:xfrm>
            <a:off x="3949148" y="2308943"/>
            <a:ext cx="5009454" cy="4378263"/>
          </a:xfrm>
          <a:prstGeom prst="rect">
            <a:avLst/>
          </a:prstGeom>
        </p:spPr>
      </p:pic>
    </p:spTree>
    <p:extLst>
      <p:ext uri="{BB962C8B-B14F-4D97-AF65-F5344CB8AC3E}">
        <p14:creationId xmlns:p14="http://schemas.microsoft.com/office/powerpoint/2010/main" val="2438204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783" y="262193"/>
            <a:ext cx="11145078" cy="3013902"/>
          </a:xfrm>
          <a:prstGeom prst="rect">
            <a:avLst/>
          </a:prstGeom>
        </p:spPr>
        <p:txBody>
          <a:bodyPr wrap="square">
            <a:spAutoFit/>
          </a:bodyPr>
          <a:lstStyle/>
          <a:p>
            <a:pPr>
              <a:lnSpc>
                <a:spcPct val="107000"/>
              </a:lnSpc>
              <a:spcAft>
                <a:spcPts val="1520"/>
              </a:spcAft>
            </a:pPr>
            <a:r>
              <a:rPr lang="en-US" sz="1100" dirty="0">
                <a:solidFill>
                  <a:srgbClr val="000000"/>
                </a:solidFill>
                <a:latin typeface="Calibri" panose="020F0502020204030204" pitchFamily="34" charset="0"/>
                <a:ea typeface="Calibri" panose="020F0502020204030204" pitchFamily="34" charset="0"/>
              </a:rPr>
              <a:t> </a:t>
            </a:r>
            <a:endParaRPr lang="en-US" sz="1400" dirty="0">
              <a:solidFill>
                <a:srgbClr val="000000"/>
              </a:solidFill>
              <a:latin typeface="Times New Roman" panose="02020603050405020304" pitchFamily="18" charset="0"/>
              <a:ea typeface="Times New Roman" panose="02020603050405020304" pitchFamily="18" charset="0"/>
            </a:endParaRPr>
          </a:p>
          <a:p>
            <a:pPr>
              <a:lnSpc>
                <a:spcPct val="107000"/>
              </a:lnSpc>
              <a:spcAft>
                <a:spcPts val="1025"/>
              </a:spcAft>
            </a:pPr>
            <a:r>
              <a:rPr lang="en-US" sz="2400" b="1" kern="0" dirty="0">
                <a:solidFill>
                  <a:srgbClr val="FF0000"/>
                </a:solidFill>
                <a:latin typeface="Times New Roman" panose="02020603050405020304" pitchFamily="18" charset="0"/>
                <a:ea typeface="Times New Roman" panose="02020603050405020304" pitchFamily="18" charset="0"/>
              </a:rPr>
              <a:t>The permanent dentition  include :- </a:t>
            </a:r>
          </a:p>
          <a:p>
            <a:pPr marL="342900" marR="17145" lvl="0" indent="-342900" fontAlgn="base">
              <a:lnSpc>
                <a:spcPct val="111000"/>
              </a:lnSpc>
              <a:spcBef>
                <a:spcPts val="0"/>
              </a:spcBef>
              <a:spcAft>
                <a:spcPts val="1020"/>
              </a:spcAft>
              <a:buClr>
                <a:srgbClr val="000000"/>
              </a:buClr>
              <a:buSzPts val="1400"/>
              <a:buFont typeface="Arial" panose="020B0604020202020204" pitchFamily="34" charset="0"/>
              <a:buChar char="●"/>
            </a:pPr>
            <a:r>
              <a:rPr lang="en-US" sz="2400" dirty="0">
                <a:solidFill>
                  <a:srgbClr val="0070C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Permanent anterior teeth which include  </a:t>
            </a:r>
          </a:p>
          <a:p>
            <a:pPr marL="6350" marR="17145" indent="-6350">
              <a:lnSpc>
                <a:spcPct val="111000"/>
              </a:lnSpc>
              <a:spcBef>
                <a:spcPts val="0"/>
              </a:spcBef>
              <a:spcAft>
                <a:spcPts val="1020"/>
              </a:spcAft>
            </a:pPr>
            <a:r>
              <a:rPr lang="en-US" sz="2400" dirty="0">
                <a:solidFill>
                  <a:srgbClr val="000000"/>
                </a:solidFill>
                <a:latin typeface="Times New Roman" panose="02020603050405020304" pitchFamily="18" charset="0"/>
                <a:ea typeface="Times New Roman" panose="02020603050405020304" pitchFamily="18" charset="0"/>
              </a:rPr>
              <a:t>1-permanent central incisor found close to the midline. </a:t>
            </a:r>
          </a:p>
          <a:p>
            <a:pPr marL="6350" marR="17145" indent="-6350">
              <a:lnSpc>
                <a:spcPct val="111000"/>
              </a:lnSpc>
              <a:spcBef>
                <a:spcPts val="0"/>
              </a:spcBef>
              <a:spcAft>
                <a:spcPts val="1020"/>
              </a:spcAft>
            </a:pPr>
            <a:r>
              <a:rPr lang="en-US" sz="2400" dirty="0">
                <a:solidFill>
                  <a:srgbClr val="000000"/>
                </a:solidFill>
                <a:latin typeface="Times New Roman" panose="02020603050405020304" pitchFamily="18" charset="0"/>
                <a:ea typeface="Times New Roman" panose="02020603050405020304" pitchFamily="18" charset="0"/>
              </a:rPr>
              <a:t>2-permanent lateral incisors found distal to central incisor . </a:t>
            </a:r>
          </a:p>
          <a:p>
            <a:pPr marL="6350" marR="17145" indent="-6350">
              <a:lnSpc>
                <a:spcPct val="111000"/>
              </a:lnSpc>
              <a:spcBef>
                <a:spcPts val="0"/>
              </a:spcBef>
              <a:spcAft>
                <a:spcPts val="1020"/>
              </a:spcAft>
            </a:pPr>
            <a:r>
              <a:rPr lang="en-US" sz="2400" dirty="0">
                <a:solidFill>
                  <a:srgbClr val="000000"/>
                </a:solidFill>
                <a:latin typeface="Times New Roman" panose="02020603050405020304" pitchFamily="18" charset="0"/>
                <a:ea typeface="Times New Roman" panose="02020603050405020304" pitchFamily="18" charset="0"/>
              </a:rPr>
              <a:t>3-Permanent  canine is found distal to lateral incisor  </a:t>
            </a:r>
            <a:endParaRPr lang="en-US" sz="2400" dirty="0">
              <a:solidFill>
                <a:srgbClr val="000000"/>
              </a:solidFill>
              <a:effectLst/>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5098159" y="3560951"/>
            <a:ext cx="5944829" cy="3469327"/>
          </a:xfrm>
          <a:prstGeom prst="rect">
            <a:avLst/>
          </a:prstGeom>
        </p:spPr>
      </p:pic>
    </p:spTree>
    <p:extLst>
      <p:ext uri="{BB962C8B-B14F-4D97-AF65-F5344CB8AC3E}">
        <p14:creationId xmlns:p14="http://schemas.microsoft.com/office/powerpoint/2010/main" val="852547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 y="152012"/>
            <a:ext cx="11237843" cy="2740174"/>
          </a:xfrm>
          <a:prstGeom prst="rect">
            <a:avLst/>
          </a:prstGeom>
        </p:spPr>
        <p:txBody>
          <a:bodyPr wrap="square">
            <a:spAutoFit/>
          </a:bodyPr>
          <a:lstStyle/>
          <a:p>
            <a:pPr marL="342900" marR="17145" lvl="0" indent="-342900" fontAlgn="base">
              <a:lnSpc>
                <a:spcPct val="111000"/>
              </a:lnSpc>
              <a:spcAft>
                <a:spcPts val="1020"/>
              </a:spcAft>
              <a:buClr>
                <a:srgbClr val="000000"/>
              </a:buClr>
              <a:buSzPts val="1400"/>
              <a:buFont typeface="Arial" panose="020B0604020202020204" pitchFamily="34" charset="0"/>
              <a:buChar char="●"/>
            </a:pPr>
            <a:r>
              <a:rPr lang="en-US" sz="2800" b="1" dirty="0">
                <a:solidFill>
                  <a:srgbClr val="FF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Permanent posterior teeth which include  </a:t>
            </a:r>
          </a:p>
          <a:p>
            <a:pPr marL="6350" marR="17145" indent="-6350">
              <a:lnSpc>
                <a:spcPct val="111000"/>
              </a:lnSpc>
              <a:spcBef>
                <a:spcPts val="0"/>
              </a:spcBef>
              <a:spcAft>
                <a:spcPts val="1020"/>
              </a:spcAft>
            </a:pPr>
            <a:r>
              <a:rPr lang="en-US" sz="2800" dirty="0">
                <a:solidFill>
                  <a:srgbClr val="000000"/>
                </a:solidFill>
                <a:latin typeface="Times New Roman" panose="02020603050405020304" pitchFamily="18" charset="0"/>
                <a:ea typeface="Times New Roman" panose="02020603050405020304" pitchFamily="18" charset="0"/>
              </a:rPr>
              <a:t>1- Permanent  premolars :- are the fourth and fifth from the midline .which termed the first and second premolar  </a:t>
            </a:r>
          </a:p>
          <a:p>
            <a:pPr marL="6350" marR="17145" indent="-6350">
              <a:lnSpc>
                <a:spcPct val="111000"/>
              </a:lnSpc>
              <a:spcBef>
                <a:spcPts val="0"/>
              </a:spcBef>
              <a:spcAft>
                <a:spcPts val="1020"/>
              </a:spcAft>
            </a:pPr>
            <a:r>
              <a:rPr lang="en-US" sz="2800" dirty="0">
                <a:solidFill>
                  <a:srgbClr val="000000"/>
                </a:solidFill>
                <a:latin typeface="Times New Roman" panose="02020603050405020304" pitchFamily="18" charset="0"/>
                <a:ea typeface="Times New Roman" panose="02020603050405020304" pitchFamily="18" charset="0"/>
              </a:rPr>
              <a:t>2-Permanent molars : are the sixth , seventh and eighth teeth from the midline which termed first, second  and third molar . </a:t>
            </a:r>
            <a:endParaRPr lang="en-US" sz="2800" dirty="0">
              <a:solidFill>
                <a:srgbClr val="000000"/>
              </a:solidFill>
              <a:effectLst/>
              <a:latin typeface="Times New Roman" panose="02020603050405020304" pitchFamily="18" charset="0"/>
              <a:ea typeface="Times New Roman" panose="02020603050405020304" pitchFamily="18" charset="0"/>
            </a:endParaRPr>
          </a:p>
        </p:txBody>
      </p:sp>
      <p:grpSp>
        <p:nvGrpSpPr>
          <p:cNvPr id="3" name="Group 2"/>
          <p:cNvGrpSpPr/>
          <p:nvPr/>
        </p:nvGrpSpPr>
        <p:grpSpPr>
          <a:xfrm>
            <a:off x="4234249" y="2892186"/>
            <a:ext cx="5631815" cy="3899755"/>
            <a:chOff x="0" y="0"/>
            <a:chExt cx="5631815" cy="2398543"/>
          </a:xfrm>
        </p:grpSpPr>
        <p:sp>
          <p:nvSpPr>
            <p:cNvPr id="4" name="Rectangle 3"/>
            <p:cNvSpPr/>
            <p:nvPr/>
          </p:nvSpPr>
          <p:spPr>
            <a:xfrm>
              <a:off x="2905633" y="2136018"/>
              <a:ext cx="59288" cy="26252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400">
                  <a:solidFill>
                    <a:srgbClr val="000000"/>
                  </a:solidFill>
                  <a:effectLst/>
                  <a:latin typeface="Times New Roman" panose="02020603050405020304" pitchFamily="18" charset="0"/>
                  <a:ea typeface="Times New Roman" panose="02020603050405020304" pitchFamily="18" charset="0"/>
                </a:rPr>
                <a:t> </a:t>
              </a:r>
            </a:p>
          </p:txBody>
        </p:sp>
        <p:sp>
          <p:nvSpPr>
            <p:cNvPr id="5" name="Rectangle 4"/>
            <p:cNvSpPr/>
            <p:nvPr/>
          </p:nvSpPr>
          <p:spPr>
            <a:xfrm>
              <a:off x="2951353" y="2136018"/>
              <a:ext cx="59288" cy="262525"/>
            </a:xfrm>
            <a:prstGeom prst="rect">
              <a:avLst/>
            </a:prstGeom>
            <a:ln>
              <a:noFill/>
            </a:ln>
          </p:spPr>
          <p:txBody>
            <a:bodyPr vert="horz" lIns="0" tIns="0" rIns="0" bIns="0" rtlCol="0">
              <a:noAutofit/>
            </a:bodyPr>
            <a:lstStyle/>
            <a:p>
              <a:pPr marL="0" marR="0" indent="0">
                <a:lnSpc>
                  <a:spcPct val="107000"/>
                </a:lnSpc>
                <a:spcBef>
                  <a:spcPts val="0"/>
                </a:spcBef>
                <a:spcAft>
                  <a:spcPts val="800"/>
                </a:spcAft>
              </a:pPr>
              <a:r>
                <a:rPr lang="en-US" sz="1400">
                  <a:solidFill>
                    <a:srgbClr val="000000"/>
                  </a:solidFill>
                  <a:effectLst/>
                  <a:latin typeface="Times New Roman" panose="02020603050405020304" pitchFamily="18" charset="0"/>
                  <a:ea typeface="Times New Roman" panose="02020603050405020304" pitchFamily="18" charset="0"/>
                </a:rPr>
                <a:t> </a:t>
              </a:r>
            </a:p>
          </p:txBody>
        </p:sp>
        <p:pic>
          <p:nvPicPr>
            <p:cNvPr id="6" name="Picture 5"/>
            <p:cNvPicPr/>
            <p:nvPr/>
          </p:nvPicPr>
          <p:blipFill>
            <a:blip r:embed="rId2"/>
            <a:stretch>
              <a:fillRect/>
            </a:stretch>
          </p:blipFill>
          <p:spPr>
            <a:xfrm>
              <a:off x="0" y="8890"/>
              <a:ext cx="2905125" cy="2282190"/>
            </a:xfrm>
            <a:prstGeom prst="rect">
              <a:avLst/>
            </a:prstGeom>
          </p:spPr>
        </p:pic>
        <p:pic>
          <p:nvPicPr>
            <p:cNvPr id="7" name="Picture 6"/>
            <p:cNvPicPr/>
            <p:nvPr/>
          </p:nvPicPr>
          <p:blipFill>
            <a:blip r:embed="rId3"/>
            <a:stretch>
              <a:fillRect/>
            </a:stretch>
          </p:blipFill>
          <p:spPr>
            <a:xfrm>
              <a:off x="2994025" y="0"/>
              <a:ext cx="2637790" cy="2294890"/>
            </a:xfrm>
            <a:prstGeom prst="rect">
              <a:avLst/>
            </a:prstGeom>
          </p:spPr>
        </p:pic>
      </p:grpSp>
    </p:spTree>
    <p:extLst>
      <p:ext uri="{BB962C8B-B14F-4D97-AF65-F5344CB8AC3E}">
        <p14:creationId xmlns:p14="http://schemas.microsoft.com/office/powerpoint/2010/main" val="2539486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26500444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Facet</Template>
  <TotalTime>145</TotalTime>
  <Words>690</Words>
  <Application>Microsoft Office PowerPoint</Application>
  <PresentationFormat>Widescreen</PresentationFormat>
  <Paragraphs>52</Paragraphs>
  <Slides>16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Calibri Light</vt:lpstr>
      <vt:lpstr>Symbol</vt:lpstr>
      <vt:lpstr>Times New Roman</vt:lpstr>
      <vt:lpstr>Trebuchet MS</vt:lpstr>
      <vt:lpstr>Wingdings 3</vt:lpstr>
      <vt:lpstr>Facet</vt:lpstr>
      <vt:lpstr>Retrospect</vt:lpstr>
      <vt:lpstr>Introduction to dental anatomy lec(1)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MSI</cp:lastModifiedBy>
  <cp:revision>15</cp:revision>
  <dcterms:created xsi:type="dcterms:W3CDTF">2023-12-08T18:14:59Z</dcterms:created>
  <dcterms:modified xsi:type="dcterms:W3CDTF">2024-11-13T20:10:16Z</dcterms:modified>
</cp:coreProperties>
</file>