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8000">
              <a:schemeClr val="tx1"/>
            </a:gs>
            <a:gs pos="100000">
              <a:srgbClr val="F4F2E5"/>
            </a:gs>
            <a:gs pos="100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C8442-7A6B-AF89-A6CD-2B8634F8A0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733709"/>
            <a:ext cx="8971722" cy="1373070"/>
          </a:xfrm>
        </p:spPr>
        <p:txBody>
          <a:bodyPr/>
          <a:lstStyle/>
          <a:p>
            <a:pPr algn="ctr"/>
            <a:r>
              <a:rPr lang="en-US" sz="5400" dirty="0"/>
              <a:t>Universal Safety Precautions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684175-2267-19D6-194C-7F7ACC5F35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6313" y="4447048"/>
            <a:ext cx="4133186" cy="2563352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</a:rPr>
              <a:t>Dr. Ahmed Salim</a:t>
            </a:r>
          </a:p>
          <a:p>
            <a:pPr algn="ctr"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</a:rPr>
              <a:t>Department of Prosthetic Dental Technology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7E7D3F-768A-5750-88D9-0AFB26DB2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4497" y="2587085"/>
            <a:ext cx="1818305" cy="168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885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08913-0C41-C3B9-DE24-3EE47C3DC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Universal Safety Precautions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C0570B-3691-8B32-E585-B63F2F450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551" y="2052364"/>
            <a:ext cx="10980805" cy="4427949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Standard Precautions are the basic level of infection control practice to </a:t>
            </a:r>
            <a:r>
              <a:rPr lang="en-US" u="sng" dirty="0">
                <a:solidFill>
                  <a:schemeClr val="bg1"/>
                </a:solidFill>
              </a:rPr>
              <a:t>reduce</a:t>
            </a:r>
            <a:r>
              <a:rPr lang="en-US" dirty="0">
                <a:solidFill>
                  <a:schemeClr val="bg1"/>
                </a:solidFill>
              </a:rPr>
              <a:t> the transmission of pathogenic organisms from </a:t>
            </a:r>
            <a:r>
              <a:rPr lang="en-US" u="sng" dirty="0">
                <a:solidFill>
                  <a:schemeClr val="bg1"/>
                </a:solidFill>
              </a:rPr>
              <a:t>known and unknown </a:t>
            </a:r>
            <a:r>
              <a:rPr lang="en-US" dirty="0">
                <a:solidFill>
                  <a:schemeClr val="bg1"/>
                </a:solidFill>
              </a:rPr>
              <a:t>sources.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Standard Precautions are designed to </a:t>
            </a:r>
            <a:r>
              <a:rPr lang="en-US" u="sng" dirty="0">
                <a:solidFill>
                  <a:schemeClr val="bg1"/>
                </a:solidFill>
              </a:rPr>
              <a:t>both</a:t>
            </a:r>
            <a:r>
              <a:rPr lang="en-US" dirty="0">
                <a:solidFill>
                  <a:schemeClr val="bg1"/>
                </a:solidFill>
              </a:rPr>
              <a:t> protect healthcare workers (HCW) and prevent HCW from spreading infections among patients.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These practices are based on the principle that </a:t>
            </a:r>
            <a:r>
              <a:rPr lang="en-US" u="sng" dirty="0">
                <a:solidFill>
                  <a:schemeClr val="bg1"/>
                </a:solidFill>
              </a:rPr>
              <a:t>all body fluids </a:t>
            </a:r>
            <a:r>
              <a:rPr lang="en-US" dirty="0">
                <a:solidFill>
                  <a:schemeClr val="bg1"/>
                </a:solidFill>
              </a:rPr>
              <a:t>pose a risk for transmission of blood borne viruses or other transmissible infectious micro-organisms, include blood and body fluids, secretions, excretions (except sweat), non-intact skin and mucus membranes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C2D3F8-CBCA-F4F3-18ED-0E0D00C79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8982" y="561829"/>
            <a:ext cx="1553262" cy="143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142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D4D85-0D57-94D6-3228-520E93CFF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effectLst/>
                <a:latin typeface="Verdana" panose="020B0604030504040204" pitchFamily="34" charset="0"/>
              </a:rPr>
              <a:t>5 Steps of Universal Precautions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58528-1289-7BAA-6E63-3CB0A4C53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480" y="2268105"/>
            <a:ext cx="10591740" cy="3599316"/>
          </a:xfrm>
        </p:spPr>
        <p:txBody>
          <a:bodyPr>
            <a:norm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2000" b="1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All members should follow these universal precautions at all times.</a:t>
            </a:r>
            <a:endParaRPr lang="en-US" sz="2000" b="0" i="0" dirty="0"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algn="l">
              <a:lnSpc>
                <a:spcPct val="160000"/>
              </a:lnSpc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 Education</a:t>
            </a:r>
          </a:p>
          <a:p>
            <a:pPr algn="l">
              <a:lnSpc>
                <a:spcPct val="160000"/>
              </a:lnSpc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 Hand washing</a:t>
            </a:r>
          </a:p>
          <a:p>
            <a:pPr algn="l">
              <a:lnSpc>
                <a:spcPct val="160000"/>
              </a:lnSpc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 Use of protective barriers (Personal Protective Equipment (PPE))</a:t>
            </a:r>
          </a:p>
          <a:p>
            <a:pPr algn="l">
              <a:lnSpc>
                <a:spcPct val="160000"/>
              </a:lnSpc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 Cleaning of contaminated surfaces</a:t>
            </a:r>
          </a:p>
          <a:p>
            <a:pPr algn="l">
              <a:lnSpc>
                <a:spcPct val="160000"/>
              </a:lnSpc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 Safe handling/disposal of contaminated material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154E68-A968-9DF5-E31A-D10024A7A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8982" y="561829"/>
            <a:ext cx="1553262" cy="143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030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78429-5CE7-4EF0-F4B1-29DBB98E5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1.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9FAA9-CA43-B08F-4B6C-579C23EDA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The employer must provide training to protect the health and safety of the worker and provide for the safe handling and disposal of biological agents.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Hygienic (washroom) facilities with water, soap and disposable towels or a hot air hand dryer must be provided at all our worksites.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624204-7CEA-B5A2-F6D7-6C6202E4E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8982" y="561829"/>
            <a:ext cx="1553262" cy="143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89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95C96-4F55-19FC-44E0-FC6B49B2B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2. Hand Washing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0C5B3-667D-D831-C117-74514E61E9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Wash hands frequently and thoroughly, especially after contact with any body fluid or a contaminated surface.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Wet, soap and lather hands for at least 20 seconds.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Wash and scrub under fingernails and cuticles with a small brush.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Rinse hands thoroughly and dry.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23D781-54AE-3B0B-94FD-B04F694251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8507" y="4894608"/>
            <a:ext cx="2628900" cy="17335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B5CAD8-8CC8-C15B-1615-4EF99DD48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8982" y="561829"/>
            <a:ext cx="1553262" cy="143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064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D8E4F-DB2A-7D2E-1097-0F69923CE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3. Protective Barriers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A8D42-3F95-8CD8-DCC2-C746B8734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007" y="2364169"/>
            <a:ext cx="4544603" cy="3599316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protective barriers </a:t>
            </a:r>
            <a:r>
              <a:rPr lang="en-US" u="sng" dirty="0">
                <a:solidFill>
                  <a:schemeClr val="bg1"/>
                </a:solidFill>
              </a:rPr>
              <a:t>reduce</a:t>
            </a:r>
            <a:r>
              <a:rPr lang="en-US" dirty="0">
                <a:solidFill>
                  <a:schemeClr val="bg1"/>
                </a:solidFill>
              </a:rPr>
              <a:t> your risk of exposure to potentially infectious material through contact with broken skin or mucous membranes.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4B2D79-F526-9B48-6397-4F588333E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989" y="2133599"/>
            <a:ext cx="6534215" cy="43615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9729FB-8C97-E3CF-EB3E-7F296F2FB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8982" y="561829"/>
            <a:ext cx="1553262" cy="143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932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DFA15-9608-DF7E-DCCC-7E5BDC7E6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3.1  Gloves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270E9-5B6F-3DD9-F2D4-23FBD03E8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095" y="2154512"/>
            <a:ext cx="6874565" cy="4574136"/>
          </a:xfrm>
        </p:spPr>
        <p:txBody>
          <a:bodyPr>
            <a:normAutofit/>
          </a:bodyPr>
          <a:lstStyle/>
          <a:p>
            <a:pPr algn="just">
              <a:lnSpc>
                <a:spcPct val="160000"/>
              </a:lnSpc>
            </a:pPr>
            <a:r>
              <a:rPr lang="en-US" sz="2000" dirty="0">
                <a:solidFill>
                  <a:schemeClr val="bg1"/>
                </a:solidFill>
              </a:rPr>
              <a:t>Surgical quality latex or vinyl gloves must be provided by the employer for all contact with blood, body fluids and feces.</a:t>
            </a:r>
          </a:p>
          <a:p>
            <a:pPr algn="just">
              <a:lnSpc>
                <a:spcPct val="160000"/>
              </a:lnSpc>
            </a:pPr>
            <a:r>
              <a:rPr lang="en-US" sz="2000" dirty="0">
                <a:solidFill>
                  <a:schemeClr val="bg1"/>
                </a:solidFill>
              </a:rPr>
              <a:t>Wash hands thoroughly with warm water and soap after removing gloves.</a:t>
            </a:r>
          </a:p>
          <a:p>
            <a:pPr algn="just">
              <a:lnSpc>
                <a:spcPct val="160000"/>
              </a:lnSpc>
            </a:pPr>
            <a:r>
              <a:rPr lang="en-US" sz="2000" dirty="0">
                <a:solidFill>
                  <a:schemeClr val="bg1"/>
                </a:solidFill>
              </a:rPr>
              <a:t>Change gloves after each task or exposure and dispose as contaminated waste.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9B3897-7BCB-157A-0EA4-AC6531FB3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2251" y="2054088"/>
            <a:ext cx="4803913" cy="47045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718DBA-872C-F0C9-962F-FA68A984D0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8982" y="561829"/>
            <a:ext cx="1553262" cy="143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91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C999A-986A-4B23-9F27-C168574F0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3.2 Eye glasses and Mask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6E888-0E4D-F993-A040-E41490A852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774195"/>
            <a:ext cx="6131296" cy="3599316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Protective eye glasses and a mask must be provided and used where blood, body fluids or feces are likely to splash on the mucous membranes of the eyes, nose or mouth.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7D5592-ECDA-68DE-248A-EE21DC2158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37" r="13313"/>
          <a:stretch/>
        </p:blipFill>
        <p:spPr>
          <a:xfrm>
            <a:off x="7045169" y="2130056"/>
            <a:ext cx="4815525" cy="44165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0FE73A-1F2D-69F3-4B91-73143FBB3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8982" y="561829"/>
            <a:ext cx="1553262" cy="143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570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34906-2ECD-5731-8053-B14C0E2E7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3.3 Gowns and Lab coats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6D4CD6-9637-A006-89A1-2CC294DA8E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95933" y="2124766"/>
            <a:ext cx="4570723" cy="4570723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9D20AA9-88F7-81E2-E1EB-5CBDC9FE2D30}"/>
              </a:ext>
            </a:extLst>
          </p:cNvPr>
          <p:cNvSpPr txBox="1"/>
          <p:nvPr/>
        </p:nvSpPr>
        <p:spPr>
          <a:xfrm>
            <a:off x="518112" y="3071634"/>
            <a:ext cx="6096000" cy="1952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Gowns, lab coats or aprons must be provided and worn where clothing is likely to be </a:t>
            </a:r>
            <a:r>
              <a:rPr lang="en-US" sz="2800" u="sng" dirty="0">
                <a:solidFill>
                  <a:schemeClr val="bg1"/>
                </a:solidFill>
              </a:rPr>
              <a:t>soiled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A39797-DFB5-C3AB-9E5C-2D8769450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8982" y="561829"/>
            <a:ext cx="1553262" cy="143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006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CE0D7-3F24-4960-3535-C63D0BBDF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3.4 Resuscitation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CD350-776D-8A1D-849F-B008D5AF5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86" y="2427447"/>
            <a:ext cx="6672468" cy="359931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To minimize your exposure during emergency mouth-to-mouth resuscitation, mouthpieces or other resuscitation devices should be provided.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Resuscitation devices should be a disposable type and available in every first aid kit.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ECF530-2808-ED36-16C2-EE068C2BC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730" y="2349438"/>
            <a:ext cx="5007112" cy="37553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EDB0FC-977B-8A25-0CDF-EA1FDB6EB1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8982" y="561829"/>
            <a:ext cx="1553262" cy="143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1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29D40-90F2-3399-788B-110082B58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Cleaning and disinfecting of contaminated areas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0C6BC-63B2-51AD-E322-04DFC3A960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76" y="2473940"/>
            <a:ext cx="6025279" cy="359931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Decontaminate the area with an approved germicide or 1:100 solution of household bleach.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All used equipment must be thoroughly washed and disinfected.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B5380D-44DF-DA2E-2518-8545FFBBF4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878"/>
          <a:stretch/>
        </p:blipFill>
        <p:spPr>
          <a:xfrm>
            <a:off x="6912656" y="2411896"/>
            <a:ext cx="5146824" cy="32725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309744-EA0E-95C3-B34E-08AD06E9B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8982" y="561829"/>
            <a:ext cx="1553262" cy="143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44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8E313-F7F5-D131-D49D-4925693C8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Management biological waste and contaminated materials: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A3BA3-5FC9-0715-3687-7E8C875E2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52" y="2241337"/>
            <a:ext cx="7464361" cy="4336882"/>
          </a:xfrm>
        </p:spPr>
        <p:txBody>
          <a:bodyPr>
            <a:normAutofit fontScale="92500" lnSpcReduction="10000"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en-US" dirty="0">
                <a:solidFill>
                  <a:schemeClr val="bg1"/>
                </a:solidFill>
              </a:rPr>
              <a:t>Dispose of biological waste in a puncture-resistant </a:t>
            </a:r>
            <a:r>
              <a:rPr lang="en-US" u="sng" dirty="0">
                <a:solidFill>
                  <a:schemeClr val="bg1"/>
                </a:solidFill>
              </a:rPr>
              <a:t>container</a:t>
            </a:r>
            <a:r>
              <a:rPr lang="en-US" dirty="0">
                <a:solidFill>
                  <a:schemeClr val="bg1"/>
                </a:solidFill>
              </a:rPr>
              <a:t> lined with a leak-proof plastic bag.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en-US" u="sng" dirty="0">
                <a:solidFill>
                  <a:schemeClr val="bg1"/>
                </a:solidFill>
              </a:rPr>
              <a:t>Consider</a:t>
            </a:r>
            <a:r>
              <a:rPr lang="en-US" dirty="0">
                <a:solidFill>
                  <a:schemeClr val="bg1"/>
                </a:solidFill>
              </a:rPr>
              <a:t> all biological waste as infectious.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en-US" u="sng" dirty="0">
                <a:solidFill>
                  <a:schemeClr val="bg1"/>
                </a:solidFill>
              </a:rPr>
              <a:t>Wear</a:t>
            </a:r>
            <a:r>
              <a:rPr lang="en-US" dirty="0">
                <a:solidFill>
                  <a:schemeClr val="bg1"/>
                </a:solidFill>
              </a:rPr>
              <a:t> puncture-resistant gloves and handle all contaminated wastes carefully to prevent body contact.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en-US" dirty="0">
                <a:solidFill>
                  <a:schemeClr val="bg1"/>
                </a:solidFill>
              </a:rPr>
              <a:t>Post a biological waste </a:t>
            </a:r>
            <a:r>
              <a:rPr lang="en-US" u="sng" dirty="0">
                <a:solidFill>
                  <a:schemeClr val="bg1"/>
                </a:solidFill>
              </a:rPr>
              <a:t>symbol</a:t>
            </a:r>
            <a:r>
              <a:rPr lang="en-US" dirty="0">
                <a:solidFill>
                  <a:schemeClr val="bg1"/>
                </a:solidFill>
              </a:rPr>
              <a:t> on the container and </a:t>
            </a:r>
            <a:r>
              <a:rPr lang="en-US" u="sng" dirty="0">
                <a:solidFill>
                  <a:schemeClr val="bg1"/>
                </a:solidFill>
              </a:rPr>
              <a:t>never mix </a:t>
            </a:r>
            <a:r>
              <a:rPr lang="en-US" dirty="0">
                <a:solidFill>
                  <a:schemeClr val="bg1"/>
                </a:solidFill>
              </a:rPr>
              <a:t>biological waste with regular trash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AD09E4-9727-FD72-164F-A88A776CE5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616" r="17421"/>
          <a:stretch/>
        </p:blipFill>
        <p:spPr>
          <a:xfrm>
            <a:off x="7877950" y="2336873"/>
            <a:ext cx="4191112" cy="37576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E117C9-8A86-50F6-1FE2-91430008BA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8982" y="561829"/>
            <a:ext cx="1553262" cy="143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804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28BD2C-91F0-4413-0214-5652B62CF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5121" y="2257360"/>
            <a:ext cx="9613861" cy="3599316"/>
          </a:xfrm>
        </p:spPr>
        <p:txBody>
          <a:bodyPr/>
          <a:lstStyle/>
          <a:p>
            <a:pPr marL="0" indent="0" algn="ctr">
              <a:buNone/>
            </a:pPr>
            <a:r>
              <a:rPr lang="en-US" sz="9600" b="1" i="1" dirty="0">
                <a:latin typeface="Algerian" panose="04020705040A02060702" pitchFamily="82" charset="0"/>
              </a:rPr>
              <a:t>Thanks &amp;</a:t>
            </a:r>
          </a:p>
          <a:p>
            <a:pPr marL="0" indent="0" algn="ctr">
              <a:buNone/>
            </a:pPr>
            <a:r>
              <a:rPr lang="en-US" sz="9600" b="1" i="1" dirty="0">
                <a:latin typeface="Algerian" panose="04020705040A02060702" pitchFamily="82" charset="0"/>
              </a:rPr>
              <a:t>be Safe</a:t>
            </a:r>
          </a:p>
          <a:p>
            <a:pPr marL="0" indent="0">
              <a:buNone/>
            </a:pPr>
            <a:endParaRPr lang="en-US" b="1" i="1" dirty="0">
              <a:latin typeface="Algerian" panose="04020705040A02060702" pitchFamily="8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623053E-D205-206E-BAF2-E5CA851FBB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emen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410423"/>
            <a:ext cx="12192000" cy="7534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396679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149</TotalTime>
  <Words>526</Words>
  <Application>Microsoft Office PowerPoint</Application>
  <PresentationFormat>Widescreen</PresentationFormat>
  <Paragraphs>45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Algerian</vt:lpstr>
      <vt:lpstr>Arial</vt:lpstr>
      <vt:lpstr>Trebuchet MS</vt:lpstr>
      <vt:lpstr>Verdana</vt:lpstr>
      <vt:lpstr>Berlin</vt:lpstr>
      <vt:lpstr>Universal Safety Precautions</vt:lpstr>
      <vt:lpstr>Universal Safety Precautions</vt:lpstr>
      <vt:lpstr>5 Steps of Universal Precautions</vt:lpstr>
      <vt:lpstr>1. Education</vt:lpstr>
      <vt:lpstr>2. Hand Washing</vt:lpstr>
      <vt:lpstr>3. Protective Barriers</vt:lpstr>
      <vt:lpstr>3.1  Gloves</vt:lpstr>
      <vt:lpstr>3.2 Eye glasses and Mask</vt:lpstr>
      <vt:lpstr>3.3 Gowns and Lab coats</vt:lpstr>
      <vt:lpstr>3.4 Resuscitation Devices</vt:lpstr>
      <vt:lpstr>4. Cleaning and disinfecting of contaminated areas</vt:lpstr>
      <vt:lpstr>5. Management biological waste and contaminated materials: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Universal Safety Precautions</dc:title>
  <dc:creator>Ahmed Salim</dc:creator>
  <cp:lastModifiedBy>MSI</cp:lastModifiedBy>
  <cp:revision>40</cp:revision>
  <dcterms:created xsi:type="dcterms:W3CDTF">2022-10-24T17:31:30Z</dcterms:created>
  <dcterms:modified xsi:type="dcterms:W3CDTF">2024-11-13T20:17:58Z</dcterms:modified>
</cp:coreProperties>
</file>