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602561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4208364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390510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A8FFCB-805A-497B-A072-ED4063B7858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22345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A8FFCB-805A-497B-A072-ED4063B7858A}"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273438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A8FFCB-805A-497B-A072-ED4063B7858A}" type="datetimeFigureOut">
              <a:rPr lang="en-US" smtClean="0"/>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1108632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8FFCB-805A-497B-A072-ED4063B7858A}" type="datetimeFigureOut">
              <a:rPr lang="en-US" smtClean="0"/>
              <a:t>11/13/2024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3846238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A8FFCB-805A-497B-A072-ED4063B7858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1171303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A8FFCB-805A-497B-A072-ED4063B7858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903149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A8FFCB-805A-497B-A072-ED4063B7858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371977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1939213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8144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91115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CA8FFCB-805A-497B-A072-ED4063B7858A}"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773208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CA8FFCB-805A-497B-A072-ED4063B7858A}" type="datetimeFigureOut">
              <a:rPr lang="en-US" smtClean="0"/>
              <a:t>11/13/2024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1480894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2360063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CA8FFCB-805A-497B-A072-ED4063B7858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92E4CF6-ECDA-46EF-AD53-A89E03ABB38A}" type="slidenum">
              <a:rPr lang="en-US" smtClean="0"/>
              <a:t>‹#›</a:t>
            </a:fld>
            <a:endParaRPr lang="en-US"/>
          </a:p>
        </p:txBody>
      </p:sp>
    </p:spTree>
    <p:extLst>
      <p:ext uri="{BB962C8B-B14F-4D97-AF65-F5344CB8AC3E}">
        <p14:creationId xmlns:p14="http://schemas.microsoft.com/office/powerpoint/2010/main" val="1148310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CA8FFCB-805A-497B-A072-ED4063B7858A}" type="datetimeFigureOut">
              <a:rPr lang="en-US" smtClean="0"/>
              <a:t>11/13/2024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92E4CF6-ECDA-46EF-AD53-A89E03ABB38A}" type="slidenum">
              <a:rPr lang="en-US" smtClean="0"/>
              <a:t>‹#›</a:t>
            </a:fld>
            <a:endParaRPr lang="en-US"/>
          </a:p>
        </p:txBody>
      </p:sp>
    </p:spTree>
    <p:extLst>
      <p:ext uri="{BB962C8B-B14F-4D97-AF65-F5344CB8AC3E}">
        <p14:creationId xmlns:p14="http://schemas.microsoft.com/office/powerpoint/2010/main" val="93483169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61321" y="1780618"/>
            <a:ext cx="8216348" cy="3170099"/>
          </a:xfrm>
          <a:prstGeom prst="rect">
            <a:avLst/>
          </a:prstGeom>
        </p:spPr>
        <p:txBody>
          <a:bodyPr wrap="square">
            <a:spAutoFit/>
          </a:bodyPr>
          <a:lstStyle/>
          <a:p>
            <a:r>
              <a:rPr lang="en-US" sz="4000" dirty="0">
                <a:solidFill>
                  <a:schemeClr val="bg1"/>
                </a:solidFill>
                <a:latin typeface="Times New Roman" panose="02020603050405020304" pitchFamily="18" charset="0"/>
                <a:cs typeface="Times New Roman" panose="02020603050405020304" pitchFamily="18" charset="0"/>
              </a:rPr>
              <a:t>Anatomical land mark of mandibular arch (3</a:t>
            </a:r>
            <a:r>
              <a:rPr lang="en-US" sz="4000" baseline="30000" dirty="0">
                <a:solidFill>
                  <a:schemeClr val="bg1"/>
                </a:solidFill>
                <a:latin typeface="Times New Roman" panose="02020603050405020304" pitchFamily="18" charset="0"/>
                <a:cs typeface="Times New Roman" panose="02020603050405020304" pitchFamily="18" charset="0"/>
              </a:rPr>
              <a:t>rd</a:t>
            </a:r>
            <a:r>
              <a:rPr lang="en-US" sz="4000" dirty="0">
                <a:solidFill>
                  <a:schemeClr val="bg1"/>
                </a:solidFill>
                <a:latin typeface="Times New Roman" panose="02020603050405020304" pitchFamily="18" charset="0"/>
                <a:cs typeface="Times New Roman" panose="02020603050405020304" pitchFamily="18" charset="0"/>
              </a:rPr>
              <a:t> </a:t>
            </a:r>
            <a:r>
              <a:rPr lang="en-US" sz="4000" dirty="0" err="1">
                <a:solidFill>
                  <a:schemeClr val="bg1"/>
                </a:solidFill>
                <a:latin typeface="Times New Roman" panose="02020603050405020304" pitchFamily="18" charset="0"/>
                <a:cs typeface="Times New Roman" panose="02020603050405020304" pitchFamily="18" charset="0"/>
              </a:rPr>
              <a:t>lec</a:t>
            </a:r>
            <a:r>
              <a:rPr lang="en-US" sz="4000" dirty="0">
                <a:solidFill>
                  <a:schemeClr val="bg1"/>
                </a:solidFill>
                <a:latin typeface="Times New Roman" panose="02020603050405020304" pitchFamily="18" charset="0"/>
                <a:cs typeface="Times New Roman" panose="02020603050405020304" pitchFamily="18" charset="0"/>
              </a:rPr>
              <a:t> )</a:t>
            </a:r>
          </a:p>
          <a:p>
            <a:endParaRPr lang="en-US" sz="4000" dirty="0">
              <a:solidFill>
                <a:schemeClr val="bg1"/>
              </a:solidFill>
              <a:latin typeface="Times New Roman" panose="02020603050405020304" pitchFamily="18" charset="0"/>
              <a:cs typeface="Times New Roman" panose="02020603050405020304" pitchFamily="18" charset="0"/>
            </a:endParaRPr>
          </a:p>
          <a:p>
            <a:r>
              <a:rPr lang="en-US" sz="4000" dirty="0">
                <a:solidFill>
                  <a:schemeClr val="bg1"/>
                </a:solidFill>
                <a:latin typeface="Times New Roman" panose="02020603050405020304" pitchFamily="18" charset="0"/>
                <a:cs typeface="Times New Roman" panose="02020603050405020304" pitchFamily="18" charset="0"/>
              </a:rPr>
              <a:t>Submitted by :Assist lecturer </a:t>
            </a:r>
            <a:r>
              <a:rPr lang="en-US" sz="4000" dirty="0" err="1">
                <a:solidFill>
                  <a:schemeClr val="bg1"/>
                </a:solidFill>
                <a:latin typeface="Times New Roman" panose="02020603050405020304" pitchFamily="18" charset="0"/>
                <a:cs typeface="Times New Roman" panose="02020603050405020304" pitchFamily="18" charset="0"/>
              </a:rPr>
              <a:t>samah</a:t>
            </a:r>
            <a:r>
              <a:rPr lang="en-US" sz="4000" dirty="0">
                <a:solidFill>
                  <a:schemeClr val="bg1"/>
                </a:solidFill>
                <a:latin typeface="Times New Roman" panose="02020603050405020304" pitchFamily="18" charset="0"/>
                <a:cs typeface="Times New Roman" panose="02020603050405020304" pitchFamily="18" charset="0"/>
              </a:rPr>
              <a:t> </a:t>
            </a:r>
            <a:r>
              <a:rPr lang="en-US" sz="4000" dirty="0" err="1">
                <a:solidFill>
                  <a:schemeClr val="bg1"/>
                </a:solidFill>
                <a:latin typeface="Times New Roman" panose="02020603050405020304" pitchFamily="18" charset="0"/>
                <a:cs typeface="Times New Roman" panose="02020603050405020304" pitchFamily="18" charset="0"/>
              </a:rPr>
              <a:t>khaleel</a:t>
            </a: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9901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357" y="2350461"/>
            <a:ext cx="6096000" cy="4247317"/>
          </a:xfrm>
          <a:prstGeom prst="rect">
            <a:avLst/>
          </a:prstGeom>
        </p:spPr>
        <p:txBody>
          <a:bodyPr>
            <a:spAutoFit/>
          </a:bodyPr>
          <a:lstStyle/>
          <a:p>
            <a:r>
              <a:rPr lang="en-US" b="0" i="0" dirty="0">
                <a:solidFill>
                  <a:srgbClr val="000000"/>
                </a:solidFill>
                <a:effectLst/>
                <a:latin typeface="Source Sans Pro"/>
              </a:rPr>
              <a:t> </a:t>
            </a:r>
            <a:r>
              <a:rPr lang="en-US" sz="5400" b="0" i="0" dirty="0">
                <a:solidFill>
                  <a:srgbClr val="000000"/>
                </a:solidFill>
                <a:effectLst/>
                <a:latin typeface="Times New Roman" panose="02020603050405020304" pitchFamily="18" charset="0"/>
                <a:cs typeface="Times New Roman" panose="02020603050405020304" pitchFamily="18" charset="0"/>
              </a:rPr>
              <a:t>It comprises of:</a:t>
            </a:r>
          </a:p>
          <a:p>
            <a:r>
              <a:rPr lang="en-US" sz="5400" b="0" i="0" dirty="0">
                <a:solidFill>
                  <a:srgbClr val="000000"/>
                </a:solidFill>
                <a:effectLst/>
                <a:latin typeface="Times New Roman" panose="02020603050405020304" pitchFamily="18" charset="0"/>
                <a:cs typeface="Times New Roman" panose="02020603050405020304" pitchFamily="18" charset="0"/>
              </a:rPr>
              <a:t> 1. Limiting structure</a:t>
            </a:r>
          </a:p>
          <a:p>
            <a:r>
              <a:rPr lang="en-US" sz="5400" b="0" i="0" dirty="0">
                <a:solidFill>
                  <a:srgbClr val="000000"/>
                </a:solidFill>
                <a:effectLst/>
                <a:latin typeface="Times New Roman" panose="02020603050405020304" pitchFamily="18" charset="0"/>
                <a:cs typeface="Times New Roman" panose="02020603050405020304" pitchFamily="18" charset="0"/>
              </a:rPr>
              <a:t> 2. supporting structures.</a:t>
            </a:r>
          </a:p>
          <a:p>
            <a:r>
              <a:rPr lang="en-US" sz="5400" b="0" i="0" dirty="0">
                <a:solidFill>
                  <a:srgbClr val="000000"/>
                </a:solidFill>
                <a:effectLst/>
                <a:latin typeface="Times New Roman" panose="02020603050405020304" pitchFamily="18" charset="0"/>
                <a:cs typeface="Times New Roman" panose="02020603050405020304" pitchFamily="18" charset="0"/>
              </a:rPr>
              <a:t> 3. Relief areas.</a:t>
            </a:r>
            <a:endParaRPr lang="en-US" sz="5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073643" y="2531164"/>
            <a:ext cx="5800306" cy="4326835"/>
          </a:xfrm>
          <a:prstGeom prst="rect">
            <a:avLst/>
          </a:prstGeom>
        </p:spPr>
      </p:pic>
    </p:spTree>
    <p:extLst>
      <p:ext uri="{BB962C8B-B14F-4D97-AF65-F5344CB8AC3E}">
        <p14:creationId xmlns:p14="http://schemas.microsoft.com/office/powerpoint/2010/main" val="270145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2522" y="2025908"/>
            <a:ext cx="4704522" cy="4832092"/>
          </a:xfrm>
          <a:prstGeom prst="rect">
            <a:avLst/>
          </a:prstGeom>
        </p:spPr>
        <p:txBody>
          <a:bodyPr wrap="square">
            <a:spAutoFit/>
          </a:bodyPr>
          <a:lstStyle/>
          <a:p>
            <a:r>
              <a:rPr lang="en-US" sz="4400" b="0" i="0" dirty="0">
                <a:solidFill>
                  <a:srgbClr val="000000"/>
                </a:solidFill>
                <a:effectLst/>
                <a:latin typeface="Times New Roman" panose="02020603050405020304" pitchFamily="18" charset="0"/>
                <a:cs typeface="Times New Roman" panose="02020603050405020304" pitchFamily="18" charset="0"/>
              </a:rPr>
              <a:t>1.Labial </a:t>
            </a:r>
            <a:r>
              <a:rPr lang="en-US" sz="4400" b="0" i="0" dirty="0" err="1">
                <a:solidFill>
                  <a:srgbClr val="000000"/>
                </a:solidFill>
                <a:effectLst/>
                <a:latin typeface="Times New Roman" panose="02020603050405020304" pitchFamily="18" charset="0"/>
                <a:cs typeface="Times New Roman" panose="02020603050405020304" pitchFamily="18" charset="0"/>
              </a:rPr>
              <a:t>frenum</a:t>
            </a:r>
            <a:r>
              <a:rPr lang="en-US" sz="4400" b="0" i="0" dirty="0">
                <a:solidFill>
                  <a:srgbClr val="000000"/>
                </a:solidFill>
                <a:effectLst/>
                <a:latin typeface="Times New Roman" panose="02020603050405020304" pitchFamily="18" charset="0"/>
                <a:cs typeface="Times New Roman" panose="02020603050405020304" pitchFamily="18" charset="0"/>
              </a:rPr>
              <a:t>. </a:t>
            </a:r>
          </a:p>
          <a:p>
            <a:endParaRPr lang="en-US" sz="4400" b="0" i="0" dirty="0">
              <a:solidFill>
                <a:srgbClr val="000000"/>
              </a:solidFill>
              <a:effectLst/>
              <a:latin typeface="Times New Roman" panose="02020603050405020304" pitchFamily="18" charset="0"/>
              <a:cs typeface="Times New Roman" panose="02020603050405020304" pitchFamily="18" charset="0"/>
            </a:endParaRPr>
          </a:p>
          <a:p>
            <a:r>
              <a:rPr lang="en-US" sz="4400" b="0" i="0" dirty="0">
                <a:solidFill>
                  <a:srgbClr val="000000"/>
                </a:solidFill>
                <a:effectLst/>
                <a:latin typeface="Times New Roman" panose="02020603050405020304" pitchFamily="18" charset="0"/>
                <a:cs typeface="Times New Roman" panose="02020603050405020304" pitchFamily="18" charset="0"/>
              </a:rPr>
              <a:t>2. Labial vestibule.</a:t>
            </a:r>
          </a:p>
          <a:p>
            <a:r>
              <a:rPr lang="en-US" sz="4400" b="0" i="0" dirty="0">
                <a:solidFill>
                  <a:srgbClr val="000000"/>
                </a:solidFill>
                <a:effectLst/>
                <a:latin typeface="Times New Roman" panose="02020603050405020304" pitchFamily="18" charset="0"/>
                <a:cs typeface="Times New Roman" panose="02020603050405020304" pitchFamily="18" charset="0"/>
              </a:rPr>
              <a:t> </a:t>
            </a:r>
          </a:p>
          <a:p>
            <a:r>
              <a:rPr lang="en-US" sz="4400" b="0" i="0" dirty="0">
                <a:solidFill>
                  <a:srgbClr val="000000"/>
                </a:solidFill>
                <a:effectLst/>
                <a:latin typeface="Times New Roman" panose="02020603050405020304" pitchFamily="18" charset="0"/>
                <a:cs typeface="Times New Roman" panose="02020603050405020304" pitchFamily="18" charset="0"/>
              </a:rPr>
              <a:t>3. Buccal </a:t>
            </a:r>
            <a:r>
              <a:rPr lang="en-US" sz="4400" b="0" i="0" dirty="0" err="1">
                <a:solidFill>
                  <a:srgbClr val="000000"/>
                </a:solidFill>
                <a:effectLst/>
                <a:latin typeface="Times New Roman" panose="02020603050405020304" pitchFamily="18" charset="0"/>
                <a:cs typeface="Times New Roman" panose="02020603050405020304" pitchFamily="18" charset="0"/>
              </a:rPr>
              <a:t>frenum</a:t>
            </a:r>
            <a:r>
              <a:rPr lang="en-US" sz="4400" b="0" i="0" dirty="0">
                <a:solidFill>
                  <a:srgbClr val="000000"/>
                </a:solidFill>
                <a:effectLst/>
                <a:latin typeface="Times New Roman" panose="02020603050405020304" pitchFamily="18" charset="0"/>
                <a:cs typeface="Times New Roman" panose="02020603050405020304" pitchFamily="18" charset="0"/>
              </a:rPr>
              <a:t>.</a:t>
            </a:r>
          </a:p>
          <a:p>
            <a:endParaRPr lang="en-US" sz="4400" b="0" i="0" dirty="0">
              <a:solidFill>
                <a:srgbClr val="000000"/>
              </a:solidFill>
              <a:effectLst/>
              <a:latin typeface="Times New Roman" panose="02020603050405020304" pitchFamily="18" charset="0"/>
              <a:cs typeface="Times New Roman" panose="02020603050405020304" pitchFamily="18" charset="0"/>
            </a:endParaRPr>
          </a:p>
          <a:p>
            <a:r>
              <a:rPr lang="en-US" sz="4400" b="0" i="0" dirty="0">
                <a:solidFill>
                  <a:srgbClr val="000000"/>
                </a:solidFill>
                <a:effectLst/>
                <a:latin typeface="Times New Roman" panose="02020603050405020304" pitchFamily="18" charset="0"/>
                <a:cs typeface="Times New Roman" panose="02020603050405020304" pitchFamily="18" charset="0"/>
              </a:rPr>
              <a:t>4. Buccal vestibule. </a:t>
            </a:r>
          </a:p>
        </p:txBody>
      </p:sp>
      <p:sp>
        <p:nvSpPr>
          <p:cNvPr id="5" name="Rectangle 4"/>
          <p:cNvSpPr/>
          <p:nvPr/>
        </p:nvSpPr>
        <p:spPr>
          <a:xfrm>
            <a:off x="5115339" y="2179796"/>
            <a:ext cx="7421218" cy="4524315"/>
          </a:xfrm>
          <a:prstGeom prst="rect">
            <a:avLst/>
          </a:prstGeom>
        </p:spPr>
        <p:txBody>
          <a:bodyPr wrap="square">
            <a:spAutoFit/>
          </a:bodyPr>
          <a:lstStyle/>
          <a:p>
            <a:pPr lvl="0"/>
            <a:r>
              <a:rPr lang="en-US" sz="4800" dirty="0">
                <a:solidFill>
                  <a:srgbClr val="000000"/>
                </a:solidFill>
                <a:latin typeface="Times New Roman" panose="02020603050405020304" pitchFamily="18" charset="0"/>
                <a:cs typeface="Times New Roman" panose="02020603050405020304" pitchFamily="18" charset="0"/>
              </a:rPr>
              <a:t>5. Lingual </a:t>
            </a:r>
            <a:r>
              <a:rPr lang="en-US" sz="4800" dirty="0" err="1">
                <a:solidFill>
                  <a:srgbClr val="000000"/>
                </a:solidFill>
                <a:latin typeface="Times New Roman" panose="02020603050405020304" pitchFamily="18" charset="0"/>
                <a:cs typeface="Times New Roman" panose="02020603050405020304" pitchFamily="18" charset="0"/>
              </a:rPr>
              <a:t>frenum</a:t>
            </a:r>
            <a:r>
              <a:rPr lang="en-US" sz="4800" dirty="0">
                <a:solidFill>
                  <a:srgbClr val="000000"/>
                </a:solidFill>
                <a:latin typeface="Times New Roman" panose="02020603050405020304" pitchFamily="18" charset="0"/>
                <a:cs typeface="Times New Roman" panose="02020603050405020304" pitchFamily="18" charset="0"/>
              </a:rPr>
              <a:t>. </a:t>
            </a:r>
          </a:p>
          <a:p>
            <a:pPr lvl="0"/>
            <a:endParaRPr lang="en-US" sz="4800" dirty="0">
              <a:solidFill>
                <a:srgbClr val="000000"/>
              </a:solidFill>
              <a:latin typeface="Times New Roman" panose="02020603050405020304" pitchFamily="18" charset="0"/>
              <a:cs typeface="Times New Roman" panose="02020603050405020304" pitchFamily="18" charset="0"/>
            </a:endParaRPr>
          </a:p>
          <a:p>
            <a:pPr lvl="0"/>
            <a:r>
              <a:rPr lang="en-US" sz="4800" dirty="0">
                <a:solidFill>
                  <a:srgbClr val="000000"/>
                </a:solidFill>
                <a:latin typeface="Times New Roman" panose="02020603050405020304" pitchFamily="18" charset="0"/>
                <a:cs typeface="Times New Roman" panose="02020603050405020304" pitchFamily="18" charset="0"/>
              </a:rPr>
              <a:t>6. </a:t>
            </a:r>
            <a:r>
              <a:rPr lang="en-US" sz="4800" dirty="0" err="1">
                <a:solidFill>
                  <a:srgbClr val="000000"/>
                </a:solidFill>
                <a:latin typeface="Times New Roman" panose="02020603050405020304" pitchFamily="18" charset="0"/>
                <a:cs typeface="Times New Roman" panose="02020603050405020304" pitchFamily="18" charset="0"/>
              </a:rPr>
              <a:t>Alveololingual</a:t>
            </a:r>
            <a:r>
              <a:rPr lang="en-US" sz="4800" dirty="0">
                <a:solidFill>
                  <a:srgbClr val="000000"/>
                </a:solidFill>
                <a:latin typeface="Times New Roman" panose="02020603050405020304" pitchFamily="18" charset="0"/>
                <a:cs typeface="Times New Roman" panose="02020603050405020304" pitchFamily="18" charset="0"/>
              </a:rPr>
              <a:t> sulcus. </a:t>
            </a:r>
          </a:p>
          <a:p>
            <a:pPr lvl="0"/>
            <a:endParaRPr lang="en-US" sz="4800" dirty="0">
              <a:solidFill>
                <a:srgbClr val="000000"/>
              </a:solidFill>
              <a:latin typeface="Times New Roman" panose="02020603050405020304" pitchFamily="18" charset="0"/>
              <a:cs typeface="Times New Roman" panose="02020603050405020304" pitchFamily="18" charset="0"/>
            </a:endParaRPr>
          </a:p>
          <a:p>
            <a:pPr lvl="0"/>
            <a:r>
              <a:rPr lang="en-US" sz="4800" dirty="0">
                <a:solidFill>
                  <a:srgbClr val="000000"/>
                </a:solidFill>
                <a:latin typeface="Times New Roman" panose="02020603050405020304" pitchFamily="18" charset="0"/>
                <a:cs typeface="Times New Roman" panose="02020603050405020304" pitchFamily="18" charset="0"/>
              </a:rPr>
              <a:t>7. </a:t>
            </a:r>
            <a:r>
              <a:rPr lang="en-US" sz="4800" dirty="0" err="1">
                <a:solidFill>
                  <a:srgbClr val="000000"/>
                </a:solidFill>
                <a:latin typeface="Times New Roman" panose="02020603050405020304" pitchFamily="18" charset="0"/>
                <a:cs typeface="Times New Roman" panose="02020603050405020304" pitchFamily="18" charset="0"/>
              </a:rPr>
              <a:t>Retromolar</a:t>
            </a:r>
            <a:r>
              <a:rPr lang="en-US" sz="4800" dirty="0">
                <a:solidFill>
                  <a:srgbClr val="000000"/>
                </a:solidFill>
                <a:latin typeface="Times New Roman" panose="02020603050405020304" pitchFamily="18" charset="0"/>
                <a:cs typeface="Times New Roman" panose="02020603050405020304" pitchFamily="18" charset="0"/>
              </a:rPr>
              <a:t> pad. </a:t>
            </a:r>
          </a:p>
          <a:p>
            <a:pPr lvl="0"/>
            <a:r>
              <a:rPr lang="en-US" sz="4800" dirty="0">
                <a:solidFill>
                  <a:srgbClr val="000000"/>
                </a:solidFill>
                <a:latin typeface="Times New Roman" panose="02020603050405020304" pitchFamily="18" charset="0"/>
                <a:cs typeface="Times New Roman" panose="02020603050405020304" pitchFamily="18" charset="0"/>
              </a:rPr>
              <a:t>8. </a:t>
            </a:r>
            <a:r>
              <a:rPr lang="en-US" sz="4800" dirty="0" err="1">
                <a:solidFill>
                  <a:srgbClr val="000000"/>
                </a:solidFill>
                <a:latin typeface="Times New Roman" panose="02020603050405020304" pitchFamily="18" charset="0"/>
                <a:cs typeface="Times New Roman" panose="02020603050405020304" pitchFamily="18" charset="0"/>
              </a:rPr>
              <a:t>Pterygomandibular</a:t>
            </a:r>
            <a:r>
              <a:rPr lang="en-US" sz="4800" dirty="0">
                <a:solidFill>
                  <a:srgbClr val="000000"/>
                </a:solidFill>
                <a:latin typeface="Times New Roman" panose="02020603050405020304" pitchFamily="18" charset="0"/>
                <a:cs typeface="Times New Roman" panose="02020603050405020304" pitchFamily="18" charset="0"/>
              </a:rPr>
              <a:t> raphe</a:t>
            </a:r>
            <a:endParaRPr lang="en-US" sz="48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323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36904" y="2311396"/>
            <a:ext cx="3368124" cy="2165222"/>
          </a:xfrm>
          <a:prstGeom prst="rect">
            <a:avLst/>
          </a:prstGeom>
        </p:spPr>
      </p:pic>
      <p:sp>
        <p:nvSpPr>
          <p:cNvPr id="3" name="Rectangle 2"/>
          <p:cNvSpPr/>
          <p:nvPr/>
        </p:nvSpPr>
        <p:spPr>
          <a:xfrm>
            <a:off x="-45970" y="2013887"/>
            <a:ext cx="7964558" cy="523220"/>
          </a:xfrm>
          <a:prstGeom prst="rect">
            <a:avLst/>
          </a:prstGeom>
        </p:spPr>
        <p:txBody>
          <a:bodyPr wrap="square">
            <a:spAutoFit/>
          </a:bodyPr>
          <a:lstStyle/>
          <a:p>
            <a:r>
              <a:rPr lang="en-US" sz="2800" b="1" dirty="0">
                <a:solidFill>
                  <a:schemeClr val="accent1"/>
                </a:solidFill>
                <a:latin typeface="Source Sans Pro"/>
              </a:rPr>
              <a:t>1.</a:t>
            </a:r>
            <a:r>
              <a:rPr lang="en-US" b="0" i="0" dirty="0">
                <a:solidFill>
                  <a:srgbClr val="000000"/>
                </a:solidFill>
                <a:effectLst/>
                <a:latin typeface="Source Sans Pro"/>
              </a:rPr>
              <a:t> </a:t>
            </a:r>
            <a:r>
              <a:rPr lang="en-US" sz="2800" b="1" i="0" dirty="0">
                <a:solidFill>
                  <a:schemeClr val="accent1"/>
                </a:solidFill>
                <a:effectLst/>
                <a:latin typeface="Source Sans Pro"/>
              </a:rPr>
              <a:t>Labial </a:t>
            </a:r>
            <a:r>
              <a:rPr lang="en-US" sz="2800" b="1" i="0" dirty="0" err="1">
                <a:solidFill>
                  <a:schemeClr val="accent1"/>
                </a:solidFill>
                <a:effectLst/>
                <a:latin typeface="Source Sans Pro"/>
              </a:rPr>
              <a:t>frenum</a:t>
            </a:r>
            <a:r>
              <a:rPr lang="en-US" sz="2800" b="1" i="0" dirty="0">
                <a:solidFill>
                  <a:schemeClr val="accent1"/>
                </a:solidFill>
                <a:effectLst/>
                <a:latin typeface="Source Sans Pro"/>
              </a:rPr>
              <a:t>:</a:t>
            </a:r>
            <a:endParaRPr lang="en-US" sz="3200" dirty="0">
              <a:latin typeface="Times New Roman" panose="02020603050405020304" pitchFamily="18" charset="0"/>
              <a:cs typeface="Times New Roman" panose="02020603050405020304" pitchFamily="18" charset="0"/>
            </a:endParaRPr>
          </a:p>
        </p:txBody>
      </p:sp>
      <p:cxnSp>
        <p:nvCxnSpPr>
          <p:cNvPr id="5" name="Straight Arrow Connector 4"/>
          <p:cNvCxnSpPr/>
          <p:nvPr/>
        </p:nvCxnSpPr>
        <p:spPr>
          <a:xfrm flipV="1">
            <a:off x="7847772" y="3446778"/>
            <a:ext cx="759514" cy="60838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22985" y="4061010"/>
            <a:ext cx="8083825" cy="523220"/>
          </a:xfrm>
          <a:prstGeom prst="rect">
            <a:avLst/>
          </a:prstGeom>
        </p:spPr>
        <p:txBody>
          <a:bodyPr wrap="square">
            <a:spAutoFit/>
          </a:bodyPr>
          <a:lstStyle/>
          <a:p>
            <a:r>
              <a:rPr lang="en-US" sz="2800" b="1" dirty="0">
                <a:solidFill>
                  <a:schemeClr val="accent6">
                    <a:lumMod val="50000"/>
                  </a:schemeClr>
                </a:solidFill>
                <a:latin typeface="Times New Roman" panose="02020603050405020304" pitchFamily="18" charset="0"/>
                <a:cs typeface="Times New Roman" panose="02020603050405020304" pitchFamily="18" charset="0"/>
              </a:rPr>
              <a:t>2.Labial vestibule</a:t>
            </a:r>
            <a:endParaRPr lang="en-US" sz="2800" dirty="0">
              <a:solidFill>
                <a:srgbClr val="000000"/>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a:stretch>
            <a:fillRect/>
          </a:stretch>
        </p:blipFill>
        <p:spPr>
          <a:xfrm>
            <a:off x="7036904" y="4539568"/>
            <a:ext cx="3368124" cy="2144864"/>
          </a:xfrm>
          <a:prstGeom prst="rect">
            <a:avLst/>
          </a:prstGeom>
        </p:spPr>
      </p:pic>
      <p:sp>
        <p:nvSpPr>
          <p:cNvPr id="12" name="Arc 11"/>
          <p:cNvSpPr/>
          <p:nvPr/>
        </p:nvSpPr>
        <p:spPr>
          <a:xfrm flipV="1">
            <a:off x="8083825" y="5724447"/>
            <a:ext cx="1603512" cy="464317"/>
          </a:xfrm>
          <a:prstGeom prst="arc">
            <a:avLst>
              <a:gd name="adj1" fmla="val 11214769"/>
              <a:gd name="adj2" fmla="val 21144325"/>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3" name="Rectangle 12"/>
          <p:cNvSpPr/>
          <p:nvPr/>
        </p:nvSpPr>
        <p:spPr>
          <a:xfrm>
            <a:off x="0" y="2537107"/>
            <a:ext cx="7082874" cy="1384995"/>
          </a:xfrm>
          <a:prstGeom prst="rect">
            <a:avLst/>
          </a:prstGeom>
        </p:spPr>
        <p:txBody>
          <a:bodyPr wrap="square">
            <a:spAutoFit/>
          </a:bodyPr>
          <a:lstStyle/>
          <a:p>
            <a:r>
              <a:rPr lang="en-US" sz="2800" dirty="0">
                <a:solidFill>
                  <a:srgbClr val="000000"/>
                </a:solidFill>
                <a:latin typeface="Times New Roman" panose="02020603050405020304" pitchFamily="18" charset="0"/>
              </a:rPr>
              <a:t>it is a fibrous band of mucous membrane that extends from the labial aspect of residual ridge to the lip</a:t>
            </a:r>
            <a:endParaRPr lang="en-US" sz="2800" dirty="0">
              <a:effectLst/>
              <a:latin typeface="Times New Roman" panose="02020603050405020304" pitchFamily="18" charset="0"/>
              <a:ea typeface="Times New Roman" panose="02020603050405020304" pitchFamily="18" charset="0"/>
            </a:endParaRPr>
          </a:p>
        </p:txBody>
      </p:sp>
      <p:sp>
        <p:nvSpPr>
          <p:cNvPr id="14" name="Rectangle 13"/>
          <p:cNvSpPr/>
          <p:nvPr/>
        </p:nvSpPr>
        <p:spPr>
          <a:xfrm>
            <a:off x="45970" y="4647180"/>
            <a:ext cx="7036904" cy="2676695"/>
          </a:xfrm>
          <a:prstGeom prst="rect">
            <a:avLst/>
          </a:prstGeom>
        </p:spPr>
        <p:txBody>
          <a:bodyPr wrap="square">
            <a:spAutoFit/>
          </a:bodyPr>
          <a:lstStyle/>
          <a:p>
            <a:r>
              <a:rPr lang="en-US" sz="2800" dirty="0">
                <a:solidFill>
                  <a:srgbClr val="000000"/>
                </a:solidFill>
                <a:latin typeface="Times New Roman" panose="02020603050405020304" pitchFamily="18" charset="0"/>
              </a:rPr>
              <a:t>the space between the residual alveolar ridge and the lips. The length and thickness of the labial flange of the denture occupying this space is crucial in influencing lip support and retention</a:t>
            </a:r>
          </a:p>
          <a:p>
            <a:pPr>
              <a:lnSpc>
                <a:spcPct val="107000"/>
              </a:lnSpc>
              <a:spcAft>
                <a:spcPts val="800"/>
              </a:spcAft>
            </a:pPr>
            <a:r>
              <a:rPr lang="en-US" sz="28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225392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27107" y="2488423"/>
            <a:ext cx="4574692" cy="3606614"/>
          </a:xfrm>
          <a:prstGeom prst="rect">
            <a:avLst/>
          </a:prstGeom>
        </p:spPr>
      </p:pic>
      <p:sp>
        <p:nvSpPr>
          <p:cNvPr id="3" name="AutoShape 2" descr="Complete Denture – Anatomical Landmarks – My Dental Technology Not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152399" y="2134048"/>
            <a:ext cx="7964558" cy="523220"/>
          </a:xfrm>
          <a:prstGeom prst="rect">
            <a:avLst/>
          </a:prstGeom>
        </p:spPr>
        <p:txBody>
          <a:bodyPr wrap="square">
            <a:spAutoFit/>
          </a:bodyPr>
          <a:lstStyle/>
          <a:p>
            <a:r>
              <a:rPr lang="en-US" sz="2800" b="1" dirty="0">
                <a:solidFill>
                  <a:schemeClr val="accent1"/>
                </a:solidFill>
                <a:latin typeface="Source Sans Pro"/>
              </a:rPr>
              <a:t>3.Buccal </a:t>
            </a:r>
            <a:r>
              <a:rPr lang="en-US" sz="2800" b="1" i="0" dirty="0">
                <a:solidFill>
                  <a:schemeClr val="accent1"/>
                </a:solidFill>
                <a:effectLst/>
                <a:latin typeface="Source Sans Pro"/>
              </a:rPr>
              <a:t> </a:t>
            </a:r>
            <a:r>
              <a:rPr lang="en-US" sz="2800" b="1" i="0" dirty="0" err="1">
                <a:solidFill>
                  <a:schemeClr val="accent1"/>
                </a:solidFill>
                <a:effectLst/>
                <a:latin typeface="Source Sans Pro"/>
              </a:rPr>
              <a:t>frenum</a:t>
            </a:r>
            <a:r>
              <a:rPr lang="en-US" sz="2800" b="1" i="0" dirty="0">
                <a:solidFill>
                  <a:schemeClr val="accent1"/>
                </a:solidFill>
                <a:effectLst/>
                <a:latin typeface="Source Sans Pro"/>
              </a:rPr>
              <a:t>:</a:t>
            </a:r>
            <a:endParaRPr lang="en-US" sz="3200" dirty="0">
              <a:latin typeface="Times New Roman" panose="02020603050405020304" pitchFamily="18" charset="0"/>
              <a:cs typeface="Times New Roman" panose="02020603050405020304" pitchFamily="18" charset="0"/>
            </a:endParaRPr>
          </a:p>
        </p:txBody>
      </p:sp>
      <p:sp>
        <p:nvSpPr>
          <p:cNvPr id="7" name="Rectangle 6"/>
          <p:cNvSpPr/>
          <p:nvPr/>
        </p:nvSpPr>
        <p:spPr>
          <a:xfrm>
            <a:off x="152399" y="4408692"/>
            <a:ext cx="7964558" cy="523220"/>
          </a:xfrm>
          <a:prstGeom prst="rect">
            <a:avLst/>
          </a:prstGeom>
        </p:spPr>
        <p:txBody>
          <a:bodyPr wrap="square">
            <a:spAutoFit/>
          </a:bodyPr>
          <a:lstStyle/>
          <a:p>
            <a:r>
              <a:rPr lang="en-US" sz="2800" b="1" dirty="0">
                <a:solidFill>
                  <a:schemeClr val="accent1"/>
                </a:solidFill>
                <a:latin typeface="Source Sans Pro"/>
              </a:rPr>
              <a:t>4.</a:t>
            </a:r>
            <a:r>
              <a:rPr lang="en-US" b="0" i="0" dirty="0">
                <a:solidFill>
                  <a:srgbClr val="000000"/>
                </a:solidFill>
                <a:effectLst/>
                <a:latin typeface="Source Sans Pro"/>
              </a:rPr>
              <a:t> </a:t>
            </a:r>
            <a:r>
              <a:rPr lang="en-US" sz="2800" b="1" dirty="0">
                <a:solidFill>
                  <a:schemeClr val="accent1"/>
                </a:solidFill>
                <a:latin typeface="Source Sans Pro"/>
              </a:rPr>
              <a:t>buccal vestibule</a:t>
            </a:r>
            <a:endParaRPr 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132520" y="2776612"/>
            <a:ext cx="7327108" cy="1397049"/>
          </a:xfrm>
          <a:prstGeom prst="rect">
            <a:avLst/>
          </a:prstGeom>
        </p:spPr>
        <p:txBody>
          <a:bodyPr wrap="square">
            <a:spAutoFit/>
          </a:bodyPr>
          <a:lstStyle/>
          <a:p>
            <a:pPr indent="-6350">
              <a:lnSpc>
                <a:spcPct val="103000"/>
              </a:lnSpc>
            </a:pP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The fibers of the </a:t>
            </a:r>
            <a:r>
              <a:rPr lang="en-US" sz="2800" dirty="0" err="1">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buccinator</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are attached to the </a:t>
            </a:r>
            <a:r>
              <a:rPr lang="en-US" sz="2800" dirty="0" err="1">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frenum</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It should be relieved to prevent displacement of the denture during function.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237865" y="4878754"/>
            <a:ext cx="6825544" cy="1867691"/>
          </a:xfrm>
          <a:prstGeom prst="rect">
            <a:avLst/>
          </a:prstGeom>
        </p:spPr>
        <p:txBody>
          <a:bodyPr wrap="square">
            <a:spAutoFit/>
          </a:bodyPr>
          <a:lstStyle/>
          <a:p>
            <a:pPr indent="-6350">
              <a:lnSpc>
                <a:spcPct val="103000"/>
              </a:lnSpc>
            </a:pP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It extends posteriorly from the buccal </a:t>
            </a:r>
            <a:r>
              <a:rPr lang="en-US" sz="2800" dirty="0" err="1">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frenum</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till the </a:t>
            </a:r>
            <a:r>
              <a:rPr lang="en-US" sz="2800" dirty="0" err="1">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retromolar</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region. It is bound by the residual alveolar ridge on one side and </a:t>
            </a:r>
            <a:r>
              <a:rPr lang="en-US" sz="2800" dirty="0" err="1">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buccinator</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on the other side.</a:t>
            </a:r>
            <a:r>
              <a:rPr lang="en-US" sz="2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231F20"/>
                </a:solidFill>
                <a:effectLst/>
                <a:latin typeface="Times New Roman" panose="02020603050405020304" pitchFamily="18" charset="0"/>
                <a:ea typeface="Palatino Linotype" panose="02040502050505030304" pitchFamily="18" charset="0"/>
                <a:cs typeface="Times New Roman" panose="02020603050405020304" pitchFamily="18" charset="0"/>
              </a:rPr>
              <a: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416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169" y="2307000"/>
            <a:ext cx="3579826" cy="619272"/>
          </a:xfrm>
          <a:prstGeom prst="rect">
            <a:avLst/>
          </a:prstGeom>
        </p:spPr>
        <p:txBody>
          <a:bodyPr wrap="none">
            <a:spAutoFit/>
          </a:bodyPr>
          <a:lstStyle/>
          <a:p>
            <a:pPr marL="6350" marR="0" indent="-6350">
              <a:lnSpc>
                <a:spcPct val="107000"/>
              </a:lnSpc>
              <a:spcBef>
                <a:spcPts val="0"/>
              </a:spcBef>
              <a:spcAft>
                <a:spcPts val="15"/>
              </a:spcAft>
            </a:pPr>
            <a:r>
              <a:rPr lang="en-US" sz="3200" b="1" kern="0" dirty="0">
                <a:solidFill>
                  <a:schemeClr val="accent2"/>
                </a:solidFill>
                <a:latin typeface="Times New Roman" panose="02020603050405020304" pitchFamily="18" charset="0"/>
                <a:ea typeface="Arial" panose="020B0604020202020204" pitchFamily="34" charset="0"/>
                <a:cs typeface="Times New Roman" panose="02020603050405020304" pitchFamily="18" charset="0"/>
              </a:rPr>
              <a:t>5. Lingual </a:t>
            </a:r>
            <a:r>
              <a:rPr lang="en-US" sz="3200" b="1" kern="0" dirty="0" err="1">
                <a:solidFill>
                  <a:schemeClr val="accent2"/>
                </a:solidFill>
                <a:latin typeface="Times New Roman" panose="02020603050405020304" pitchFamily="18" charset="0"/>
                <a:ea typeface="Arial" panose="020B0604020202020204" pitchFamily="34" charset="0"/>
                <a:cs typeface="Times New Roman" panose="02020603050405020304" pitchFamily="18" charset="0"/>
              </a:rPr>
              <a:t>Frenum</a:t>
            </a:r>
            <a:r>
              <a:rPr lang="en-US" sz="3200" b="1" kern="0" dirty="0">
                <a:solidFill>
                  <a:schemeClr val="accent2"/>
                </a:solidFill>
                <a:latin typeface="Times New Roman" panose="02020603050405020304" pitchFamily="18" charset="0"/>
                <a:ea typeface="Arial" panose="020B0604020202020204" pitchFamily="34" charset="0"/>
                <a:cs typeface="Times New Roman" panose="02020603050405020304" pitchFamily="18" charset="0"/>
              </a:rPr>
              <a:t> </a:t>
            </a:r>
          </a:p>
        </p:txBody>
      </p:sp>
      <p:pic>
        <p:nvPicPr>
          <p:cNvPr id="3" name="Picture 2"/>
          <p:cNvPicPr>
            <a:picLocks noChangeAspect="1"/>
          </p:cNvPicPr>
          <p:nvPr/>
        </p:nvPicPr>
        <p:blipFill>
          <a:blip r:embed="rId2"/>
          <a:stretch>
            <a:fillRect/>
          </a:stretch>
        </p:blipFill>
        <p:spPr>
          <a:xfrm>
            <a:off x="7474458" y="2307000"/>
            <a:ext cx="3538098" cy="2587280"/>
          </a:xfrm>
          <a:prstGeom prst="rect">
            <a:avLst/>
          </a:prstGeom>
        </p:spPr>
      </p:pic>
      <p:sp>
        <p:nvSpPr>
          <p:cNvPr id="4" name="Rectangle 3"/>
          <p:cNvSpPr/>
          <p:nvPr/>
        </p:nvSpPr>
        <p:spPr>
          <a:xfrm>
            <a:off x="225286" y="2926272"/>
            <a:ext cx="7103165" cy="3801682"/>
          </a:xfrm>
          <a:prstGeom prst="rect">
            <a:avLst/>
          </a:prstGeom>
        </p:spPr>
        <p:txBody>
          <a:bodyPr wrap="square">
            <a:spAutoFit/>
          </a:bodyPr>
          <a:lstStyle/>
          <a:p>
            <a:pPr>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is a fold of mucous membrane can be observed when the tongue is elevated, extending along the floor of the mouth to the under surface of the tongue. </a:t>
            </a:r>
          </a:p>
          <a:p>
            <a:pPr>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will produce the lingual notch in the denture. </a:t>
            </a:r>
            <a:r>
              <a:rPr lang="en-US" sz="2800" dirty="0">
                <a:latin typeface="Times New Roman" panose="02020603050405020304" pitchFamily="18" charset="0"/>
                <a:ea typeface="Calibri" panose="020F0502020204030204" pitchFamily="34" charset="0"/>
                <a:cs typeface="Times New Roman" panose="02020603050405020304" pitchFamily="18" charset="0"/>
              </a:rPr>
              <a:t>Relief should be provided in the anterior portion of the lingual flange.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7175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949177"/>
            <a:ext cx="7182678" cy="4564711"/>
          </a:xfrm>
          <a:prstGeom prst="rect">
            <a:avLst/>
          </a:prstGeom>
        </p:spPr>
        <p:txBody>
          <a:bodyPr wrap="square">
            <a:spAutoFit/>
          </a:bodyPr>
          <a:lstStyle/>
          <a:p>
            <a:pPr>
              <a:lnSpc>
                <a:spcPct val="107000"/>
              </a:lnSpc>
              <a:spcAft>
                <a:spcPts val="800"/>
              </a:spcAft>
            </a:pPr>
            <a:r>
              <a:rPr lang="en-US" sz="2800" b="1" dirty="0">
                <a:solidFill>
                  <a:schemeClr val="accent2"/>
                </a:solidFill>
                <a:effectLst/>
                <a:latin typeface="Times New Roman" panose="02020603050405020304" pitchFamily="18" charset="0"/>
                <a:ea typeface="Calibri" panose="020F0502020204030204" pitchFamily="34" charset="0"/>
                <a:cs typeface="Arial" panose="020B0604020202020204" pitchFamily="34" charset="0"/>
              </a:rPr>
              <a:t>6.Aleveo lingual sulcus : </a:t>
            </a:r>
          </a:p>
          <a:p>
            <a:pPr marL="514350" indent="-514350">
              <a:lnSpc>
                <a:spcPct val="107000"/>
              </a:lnSpc>
              <a:spcAft>
                <a:spcPts val="800"/>
              </a:spcAft>
              <a:buAutoNum type="arabicPeriod"/>
            </a:pPr>
            <a:r>
              <a:rPr lang="en-US" sz="2000" dirty="0">
                <a:effectLst/>
                <a:latin typeface="Times New Roman" panose="02020603050405020304" pitchFamily="18" charset="0"/>
                <a:ea typeface="Calibri" panose="020F0502020204030204" pitchFamily="34" charset="0"/>
                <a:cs typeface="Arial" panose="020B0604020202020204" pitchFamily="34" charset="0"/>
              </a:rPr>
              <a:t>It extends from the lingual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frenum</a:t>
            </a:r>
            <a:r>
              <a:rPr lang="en-US" sz="2000" dirty="0">
                <a:effectLst/>
                <a:latin typeface="Times New Roman" panose="02020603050405020304" pitchFamily="18" charset="0"/>
                <a:ea typeface="Calibri" panose="020F0502020204030204" pitchFamily="34" charset="0"/>
                <a:cs typeface="Arial" panose="020B0604020202020204" pitchFamily="34" charset="0"/>
              </a:rPr>
              <a:t> to the retro-mylohyoid curtain. </a:t>
            </a:r>
          </a:p>
          <a:p>
            <a:pPr>
              <a:lnSpc>
                <a:spcPct val="107000"/>
              </a:lnSpc>
              <a:spcAft>
                <a:spcPts val="800"/>
              </a:spcAft>
            </a:pPr>
            <a:r>
              <a:rPr lang="en-US" sz="2000" dirty="0">
                <a:effectLst/>
                <a:latin typeface="Times New Roman" panose="02020603050405020304" pitchFamily="18" charset="0"/>
                <a:ea typeface="Calibri" panose="020F0502020204030204" pitchFamily="34" charset="0"/>
                <a:cs typeface="Arial" panose="020B0604020202020204" pitchFamily="34" charset="0"/>
              </a:rPr>
              <a:t>2. It is considered in three regions namely:-</a:t>
            </a:r>
          </a:p>
          <a:p>
            <a:pPr>
              <a:lnSpc>
                <a:spcPct val="107000"/>
              </a:lnSpc>
              <a:spcAft>
                <a:spcPts val="800"/>
              </a:spcAft>
            </a:pPr>
            <a:r>
              <a:rPr lang="en-US" sz="2000" b="1" dirty="0">
                <a:solidFill>
                  <a:schemeClr val="accent6">
                    <a:lumMod val="50000"/>
                  </a:schemeClr>
                </a:solidFill>
                <a:effectLst/>
                <a:latin typeface="Times New Roman" panose="02020603050405020304" pitchFamily="18" charset="0"/>
                <a:ea typeface="Calibri" panose="020F0502020204030204" pitchFamily="34" charset="0"/>
                <a:cs typeface="Arial" panose="020B0604020202020204" pitchFamily="34" charset="0"/>
              </a:rPr>
              <a:t> a) Anterior region: </a:t>
            </a:r>
            <a:r>
              <a:rPr lang="en-US" sz="2000" dirty="0">
                <a:effectLst/>
                <a:latin typeface="Times New Roman" panose="02020603050405020304" pitchFamily="18" charset="0"/>
                <a:ea typeface="Calibri" panose="020F0502020204030204" pitchFamily="34" charset="0"/>
                <a:cs typeface="Arial" panose="020B0604020202020204" pitchFamily="34" charset="0"/>
              </a:rPr>
              <a:t>it extend from the lingual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frenum</a:t>
            </a:r>
            <a:r>
              <a:rPr lang="en-US" sz="2000" dirty="0">
                <a:effectLst/>
                <a:latin typeface="Times New Roman" panose="02020603050405020304" pitchFamily="18" charset="0"/>
                <a:ea typeface="Calibri" panose="020F0502020204030204" pitchFamily="34" charset="0"/>
                <a:cs typeface="Arial" panose="020B0604020202020204" pitchFamily="34" charset="0"/>
              </a:rPr>
              <a:t> to the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premylohyoid</a:t>
            </a:r>
            <a:r>
              <a:rPr lang="en-US" sz="2000" dirty="0">
                <a:effectLst/>
                <a:latin typeface="Times New Roman" panose="02020603050405020304" pitchFamily="18" charset="0"/>
                <a:ea typeface="Calibri" panose="020F0502020204030204" pitchFamily="34" charset="0"/>
                <a:cs typeface="Arial" panose="020B0604020202020204" pitchFamily="34" charset="0"/>
              </a:rPr>
              <a:t> fossa ,where the mylohyoid curves below the sulcus .</a:t>
            </a:r>
          </a:p>
          <a:p>
            <a:pPr>
              <a:lnSpc>
                <a:spcPct val="107000"/>
              </a:lnSpc>
              <a:spcAft>
                <a:spcPts val="800"/>
              </a:spcAft>
            </a:pP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a:lnSpc>
                <a:spcPct val="107000"/>
              </a:lnSpc>
              <a:spcAft>
                <a:spcPts val="800"/>
              </a:spcAft>
            </a:pPr>
            <a:r>
              <a:rPr lang="en-US" sz="2000" b="1" dirty="0">
                <a:solidFill>
                  <a:schemeClr val="accent6">
                    <a:lumMod val="50000"/>
                  </a:schemeClr>
                </a:solidFill>
                <a:effectLst/>
                <a:latin typeface="Times New Roman" panose="02020603050405020304" pitchFamily="18" charset="0"/>
                <a:ea typeface="Calibri" panose="020F0502020204030204" pitchFamily="34" charset="0"/>
                <a:cs typeface="Arial" panose="020B0604020202020204" pitchFamily="34" charset="0"/>
              </a:rPr>
              <a:t>b) Middle region:-</a:t>
            </a:r>
            <a:r>
              <a:rPr lang="en-US" sz="2000" dirty="0">
                <a:effectLst/>
                <a:latin typeface="Times New Roman" panose="02020603050405020304" pitchFamily="18" charset="0"/>
                <a:ea typeface="Calibri" panose="020F0502020204030204" pitchFamily="34" charset="0"/>
                <a:cs typeface="Arial" panose="020B0604020202020204" pitchFamily="34" charset="0"/>
              </a:rPr>
              <a:t>it extends from the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premylohyoid</a:t>
            </a:r>
            <a:r>
              <a:rPr lang="en-US" sz="2000" dirty="0">
                <a:effectLst/>
                <a:latin typeface="Times New Roman" panose="02020603050405020304" pitchFamily="18" charset="0"/>
                <a:ea typeface="Calibri" panose="020F0502020204030204" pitchFamily="34" charset="0"/>
                <a:cs typeface="Arial" panose="020B0604020202020204" pitchFamily="34" charset="0"/>
              </a:rPr>
              <a:t> fossa to distal end of the mylohyoid ridge. </a:t>
            </a:r>
          </a:p>
          <a:p>
            <a:pPr>
              <a:lnSpc>
                <a:spcPct val="107000"/>
              </a:lnSpc>
              <a:spcAft>
                <a:spcPts val="800"/>
              </a:spcAft>
            </a:pP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a:lnSpc>
                <a:spcPct val="107000"/>
              </a:lnSpc>
              <a:spcAft>
                <a:spcPts val="800"/>
              </a:spcAft>
            </a:pPr>
            <a:r>
              <a:rPr lang="en-US" sz="2000" b="1" dirty="0">
                <a:solidFill>
                  <a:schemeClr val="accent6">
                    <a:lumMod val="50000"/>
                  </a:schemeClr>
                </a:solidFill>
                <a:effectLst/>
                <a:latin typeface="Times New Roman" panose="02020603050405020304" pitchFamily="18" charset="0"/>
                <a:ea typeface="Calibri" panose="020F0502020204030204" pitchFamily="34" charset="0"/>
                <a:cs typeface="Arial" panose="020B0604020202020204" pitchFamily="34" charset="0"/>
              </a:rPr>
              <a:t>c) Posterior region:-</a:t>
            </a:r>
            <a:r>
              <a:rPr lang="en-US" sz="2000" dirty="0">
                <a:effectLst/>
                <a:latin typeface="Times New Roman" panose="02020603050405020304" pitchFamily="18" charset="0"/>
                <a:ea typeface="Calibri" panose="020F0502020204030204" pitchFamily="34" charset="0"/>
                <a:cs typeface="Arial" panose="020B0604020202020204" pitchFamily="34" charset="0"/>
              </a:rPr>
              <a:t>the retro-mylohyoid fossa is present here.</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6970643" y="2266122"/>
            <a:ext cx="5115340" cy="4591878"/>
          </a:xfrm>
          <a:prstGeom prst="rect">
            <a:avLst/>
          </a:prstGeom>
        </p:spPr>
      </p:pic>
    </p:spTree>
    <p:extLst>
      <p:ext uri="{BB962C8B-B14F-4D97-AF65-F5344CB8AC3E}">
        <p14:creationId xmlns:p14="http://schemas.microsoft.com/office/powerpoint/2010/main" val="374007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2496183"/>
            <a:ext cx="5539409" cy="4289764"/>
          </a:xfrm>
          <a:prstGeom prst="rect">
            <a:avLst/>
          </a:prstGeom>
        </p:spPr>
        <p:txBody>
          <a:bodyPr wrap="square">
            <a:spAutoFit/>
          </a:bodyPr>
          <a:lstStyle/>
          <a:p>
            <a:pPr>
              <a:lnSpc>
                <a:spcPct val="107000"/>
              </a:lnSpc>
              <a:spcAft>
                <a:spcPts val="800"/>
              </a:spcAft>
            </a:pPr>
            <a:r>
              <a:rPr lang="en-US" sz="2400" b="1" dirty="0">
                <a:solidFill>
                  <a:schemeClr val="accent2"/>
                </a:solidFill>
                <a:effectLst/>
                <a:latin typeface="Times New Roman" panose="02020603050405020304" pitchFamily="18" charset="0"/>
                <a:ea typeface="Palatino Linotype" panose="02040502050505030304" pitchFamily="18" charset="0"/>
                <a:cs typeface="Times New Roman" panose="02020603050405020304" pitchFamily="18" charset="0"/>
              </a:rPr>
              <a:t>7.Retromolar Pad (Pear-Shaped Pad):</a:t>
            </a:r>
          </a:p>
          <a:p>
            <a:pPr>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is an important structure , which forms the posterior seal of the mandibular denture.</a:t>
            </a:r>
          </a:p>
          <a:p>
            <a:pPr>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 The pear-shaped pad is a triangular keratinized soft pad of tissue at the distal end of the ridge.</a:t>
            </a:r>
          </a:p>
          <a:p>
            <a:pPr>
              <a:lnSpc>
                <a:spcPct val="107000"/>
              </a:lnSpc>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3. The denture base should extend only one half to 2\3rd over the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retromolar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pad.</a:t>
            </a:r>
          </a:p>
          <a:p>
            <a:pPr indent="-6350">
              <a:lnSpc>
                <a:spcPct val="107000"/>
              </a:lnSpc>
            </a:pPr>
            <a:r>
              <a:rPr lang="en-US" sz="1400" b="1" dirty="0">
                <a:solidFill>
                  <a:srgbClr val="231F20"/>
                </a:solidFill>
                <a:effectLst/>
                <a:latin typeface="Palatino Linotype" panose="02040502050505030304" pitchFamily="18" charset="0"/>
                <a:ea typeface="Palatino Linotype" panose="02040502050505030304" pitchFamily="18" charset="0"/>
                <a:cs typeface="Palatino Linotype" panose="02040502050505030304" pitchFamily="18" charset="0"/>
              </a:rPr>
              <a:t> </a:t>
            </a:r>
            <a:endParaRPr lang="en-US" sz="1100" dirty="0">
              <a:solidFill>
                <a:srgbClr val="000000"/>
              </a:solidFill>
              <a:effectLst/>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2"/>
          <a:stretch>
            <a:fillRect/>
          </a:stretch>
        </p:blipFill>
        <p:spPr>
          <a:xfrm>
            <a:off x="5833456" y="2235916"/>
            <a:ext cx="6358543" cy="3475772"/>
          </a:xfrm>
          <a:prstGeom prst="rect">
            <a:avLst/>
          </a:prstGeom>
        </p:spPr>
      </p:pic>
    </p:spTree>
    <p:extLst>
      <p:ext uri="{BB962C8B-B14F-4D97-AF65-F5344CB8AC3E}">
        <p14:creationId xmlns:p14="http://schemas.microsoft.com/office/powerpoint/2010/main" val="3741783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09109"/>
            <a:ext cx="11794435" cy="1077218"/>
          </a:xfrm>
          <a:prstGeom prst="rect">
            <a:avLst/>
          </a:prstGeom>
        </p:spPr>
        <p:txBody>
          <a:bodyPr wrap="square">
            <a:spAutoFit/>
          </a:bodyPr>
          <a:lstStyle/>
          <a:p>
            <a:r>
              <a:rPr lang="en-US" sz="3200" dirty="0">
                <a:solidFill>
                  <a:schemeClr val="accent2"/>
                </a:solidFill>
                <a:latin typeface="Times New Roman" panose="02020603050405020304" pitchFamily="18" charset="0"/>
                <a:ea typeface="Calibri" panose="020F0502020204030204" pitchFamily="34" charset="0"/>
              </a:rPr>
              <a:t>8.</a:t>
            </a:r>
            <a:r>
              <a:rPr lang="en-US" sz="3200" dirty="0">
                <a:solidFill>
                  <a:schemeClr val="accent2"/>
                </a:solidFill>
                <a:effectLst/>
                <a:latin typeface="Times New Roman" panose="02020603050405020304" pitchFamily="18" charset="0"/>
                <a:ea typeface="Calibri" panose="020F0502020204030204" pitchFamily="34" charset="0"/>
              </a:rPr>
              <a:t>Pterygomandibular raphe: </a:t>
            </a:r>
            <a:r>
              <a:rPr lang="en-US" sz="3200" dirty="0">
                <a:effectLst/>
                <a:latin typeface="Times New Roman" panose="02020603050405020304" pitchFamily="18" charset="0"/>
                <a:ea typeface="Calibri" panose="020F0502020204030204" pitchFamily="34" charset="0"/>
              </a:rPr>
              <a:t>arises from the </a:t>
            </a:r>
            <a:r>
              <a:rPr lang="en-US" sz="3200" dirty="0" err="1">
                <a:effectLst/>
                <a:latin typeface="Times New Roman" panose="02020603050405020304" pitchFamily="18" charset="0"/>
                <a:ea typeface="Calibri" panose="020F0502020204030204" pitchFamily="34" charset="0"/>
              </a:rPr>
              <a:t>hamular</a:t>
            </a:r>
            <a:r>
              <a:rPr lang="en-US" sz="3200" dirty="0">
                <a:effectLst/>
                <a:latin typeface="Times New Roman" panose="02020603050405020304" pitchFamily="18" charset="0"/>
                <a:ea typeface="Calibri" panose="020F0502020204030204" pitchFamily="34" charset="0"/>
              </a:rPr>
              <a:t> process of the medial pterygoid plate and gets attached to the mylohyoid ridge.</a:t>
            </a:r>
          </a:p>
        </p:txBody>
      </p:sp>
      <p:pic>
        <p:nvPicPr>
          <p:cNvPr id="3" name="Picture 2"/>
          <p:cNvPicPr>
            <a:picLocks noChangeAspect="1"/>
          </p:cNvPicPr>
          <p:nvPr/>
        </p:nvPicPr>
        <p:blipFill>
          <a:blip r:embed="rId2"/>
          <a:stretch>
            <a:fillRect/>
          </a:stretch>
        </p:blipFill>
        <p:spPr>
          <a:xfrm>
            <a:off x="6334539" y="3582946"/>
            <a:ext cx="4784035" cy="3275053"/>
          </a:xfrm>
          <a:prstGeom prst="rect">
            <a:avLst/>
          </a:prstGeom>
        </p:spPr>
      </p:pic>
      <p:pic>
        <p:nvPicPr>
          <p:cNvPr id="4" name="Picture 3"/>
          <p:cNvPicPr>
            <a:picLocks noChangeAspect="1"/>
          </p:cNvPicPr>
          <p:nvPr/>
        </p:nvPicPr>
        <p:blipFill>
          <a:blip r:embed="rId3"/>
          <a:stretch>
            <a:fillRect/>
          </a:stretch>
        </p:blipFill>
        <p:spPr>
          <a:xfrm>
            <a:off x="1343793" y="3582946"/>
            <a:ext cx="4553424" cy="3147390"/>
          </a:xfrm>
          <a:prstGeom prst="rect">
            <a:avLst/>
          </a:prstGeom>
        </p:spPr>
      </p:pic>
    </p:spTree>
    <p:extLst>
      <p:ext uri="{BB962C8B-B14F-4D97-AF65-F5344CB8AC3E}">
        <p14:creationId xmlns:p14="http://schemas.microsoft.com/office/powerpoint/2010/main" val="1515554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5572" y="2241442"/>
            <a:ext cx="4459554" cy="646331"/>
          </a:xfrm>
          <a:prstGeom prst="rect">
            <a:avLst/>
          </a:prstGeom>
        </p:spPr>
        <p:txBody>
          <a:bodyPr wrap="none">
            <a:spAutoFit/>
          </a:bodyPr>
          <a:lstStyle/>
          <a:p>
            <a:r>
              <a:rPr lang="en-US" sz="3600" b="1" dirty="0">
                <a:solidFill>
                  <a:schemeClr val="accent2"/>
                </a:solidFill>
                <a:effectLst/>
                <a:latin typeface="Times New Roman" panose="02020603050405020304" pitchFamily="18" charset="0"/>
                <a:ea typeface="Calibri" panose="020F0502020204030204" pitchFamily="34" charset="0"/>
              </a:rPr>
              <a:t>Supporting structure </a:t>
            </a:r>
            <a:endParaRPr lang="en-US" sz="3600" b="1" dirty="0">
              <a:solidFill>
                <a:schemeClr val="accent2"/>
              </a:solidFill>
            </a:endParaRPr>
          </a:p>
        </p:txBody>
      </p:sp>
      <p:sp>
        <p:nvSpPr>
          <p:cNvPr id="6" name="Rectangle 5"/>
          <p:cNvSpPr/>
          <p:nvPr/>
        </p:nvSpPr>
        <p:spPr>
          <a:xfrm>
            <a:off x="345572" y="3106213"/>
            <a:ext cx="6096000" cy="3579378"/>
          </a:xfrm>
          <a:prstGeom prst="rect">
            <a:avLst/>
          </a:prstGeom>
        </p:spPr>
        <p:txBody>
          <a:bodyPr>
            <a:spAutoFit/>
          </a:bodyPr>
          <a:lstStyle/>
          <a:p>
            <a:pPr indent="-6350">
              <a:lnSpc>
                <a:spcPct val="107000"/>
              </a:lnSpc>
            </a:pPr>
            <a:r>
              <a:rPr lang="en-US" sz="2400" b="1" dirty="0">
                <a:solidFill>
                  <a:schemeClr val="accent6">
                    <a:lumMod val="75000"/>
                  </a:schemeClr>
                </a:solidFill>
                <a:effectLst/>
                <a:latin typeface="Times New Roman" panose="02020603050405020304" pitchFamily="18" charset="0"/>
                <a:ea typeface="Times New Roman" panose="02020603050405020304" pitchFamily="18" charset="0"/>
              </a:rPr>
              <a:t>1.Buccal Shelf Area: </a:t>
            </a:r>
            <a:endParaRPr lang="en-US" sz="2400" b="1" dirty="0">
              <a:solidFill>
                <a:schemeClr val="accent6">
                  <a:lumMod val="75000"/>
                </a:schemeClr>
              </a:solidFill>
              <a:effectLst/>
              <a:latin typeface="Calibri" panose="020F0502020204030204" pitchFamily="34" charset="0"/>
              <a:ea typeface="Calibri" panose="020F0502020204030204" pitchFamily="34" charset="0"/>
            </a:endParaRPr>
          </a:p>
          <a:p>
            <a:pPr indent="-6350">
              <a:lnSpc>
                <a:spcPct val="149000"/>
              </a:lnSpc>
              <a:spcAft>
                <a:spcPts val="285"/>
              </a:spcAft>
            </a:pPr>
            <a:r>
              <a:rPr lang="en-US" sz="2400" dirty="0">
                <a:solidFill>
                  <a:srgbClr val="000000"/>
                </a:solidFill>
                <a:effectLst/>
                <a:latin typeface="Times New Roman" panose="02020603050405020304" pitchFamily="18" charset="0"/>
                <a:ea typeface="Times New Roman" panose="02020603050405020304" pitchFamily="18" charset="0"/>
              </a:rPr>
              <a:t>It is the area between the buccal </a:t>
            </a:r>
            <a:r>
              <a:rPr lang="en-US" sz="2400" dirty="0" err="1">
                <a:solidFill>
                  <a:srgbClr val="000000"/>
                </a:solidFill>
                <a:effectLst/>
                <a:latin typeface="Times New Roman" panose="02020603050405020304" pitchFamily="18" charset="0"/>
                <a:ea typeface="Times New Roman" panose="02020603050405020304" pitchFamily="18" charset="0"/>
              </a:rPr>
              <a:t>frenum</a:t>
            </a:r>
            <a:r>
              <a:rPr lang="en-US" sz="2400" dirty="0">
                <a:solidFill>
                  <a:srgbClr val="000000"/>
                </a:solidFill>
                <a:effectLst/>
                <a:latin typeface="Times New Roman" panose="02020603050405020304" pitchFamily="18" charset="0"/>
                <a:ea typeface="Times New Roman" panose="02020603050405020304" pitchFamily="18" charset="0"/>
              </a:rPr>
              <a:t> and anterior border of the masseter. Its boundaries are: </a:t>
            </a:r>
            <a:endParaRPr lang="en-US" sz="2400" dirty="0">
              <a:solidFill>
                <a:srgbClr val="000000"/>
              </a:solidFill>
              <a:effectLst/>
              <a:latin typeface="Calibri" panose="020F0502020204030204" pitchFamily="34" charset="0"/>
              <a:ea typeface="Calibri" panose="020F0502020204030204" pitchFamily="34" charset="0"/>
            </a:endParaRPr>
          </a:p>
          <a:p>
            <a:pPr marL="342900" marR="0" lvl="0" indent="-342900" fontAlgn="base">
              <a:lnSpc>
                <a:spcPct val="107000"/>
              </a:lnSpc>
              <a:spcBef>
                <a:spcPts val="0"/>
              </a:spcBef>
              <a:spcAft>
                <a:spcPts val="885"/>
              </a:spcAft>
              <a:buClr>
                <a:srgbClr val="000000"/>
              </a:buClr>
              <a:buSzPts val="1500"/>
              <a:buFont typeface="Arial" panose="020B0604020202020204" pitchFamily="34" charset="0"/>
              <a:buChar char="•"/>
            </a:pPr>
            <a:r>
              <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Medially the crest of the ridge  </a:t>
            </a:r>
          </a:p>
          <a:p>
            <a:pPr marL="342900" marR="0" lvl="0" indent="-342900" fontAlgn="base">
              <a:lnSpc>
                <a:spcPct val="107000"/>
              </a:lnSpc>
              <a:spcBef>
                <a:spcPts val="0"/>
              </a:spcBef>
              <a:spcAft>
                <a:spcPts val="1000"/>
              </a:spcAft>
              <a:buClr>
                <a:srgbClr val="000000"/>
              </a:buClr>
              <a:buSzPts val="1500"/>
              <a:buFont typeface="Arial" panose="020B0604020202020204" pitchFamily="34" charset="0"/>
              <a:buChar char="•"/>
            </a:pPr>
            <a:r>
              <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Distally the retro-molar pad </a:t>
            </a:r>
          </a:p>
          <a:p>
            <a:pPr marL="342900" marR="0" lvl="0" indent="-342900" fontAlgn="base">
              <a:lnSpc>
                <a:spcPct val="107000"/>
              </a:lnSpc>
              <a:spcBef>
                <a:spcPts val="0"/>
              </a:spcBef>
              <a:spcAft>
                <a:spcPts val="705"/>
              </a:spcAft>
              <a:buClr>
                <a:srgbClr val="000000"/>
              </a:buClr>
              <a:buSzPts val="1500"/>
              <a:buFont typeface="Arial" panose="020B0604020202020204" pitchFamily="34" charset="0"/>
              <a:buChar char="•"/>
            </a:pPr>
            <a:r>
              <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Laterally the external oblique ridge. </a:t>
            </a:r>
          </a:p>
        </p:txBody>
      </p:sp>
      <p:pic>
        <p:nvPicPr>
          <p:cNvPr id="7" name="Picture 6"/>
          <p:cNvPicPr>
            <a:picLocks noChangeAspect="1"/>
          </p:cNvPicPr>
          <p:nvPr/>
        </p:nvPicPr>
        <p:blipFill>
          <a:blip r:embed="rId2"/>
          <a:stretch>
            <a:fillRect/>
          </a:stretch>
        </p:blipFill>
        <p:spPr>
          <a:xfrm>
            <a:off x="6944139" y="2564607"/>
            <a:ext cx="4493807" cy="3963482"/>
          </a:xfrm>
          <a:prstGeom prst="rect">
            <a:avLst/>
          </a:prstGeom>
        </p:spPr>
      </p:pic>
    </p:spTree>
    <p:extLst>
      <p:ext uri="{BB962C8B-B14F-4D97-AF65-F5344CB8AC3E}">
        <p14:creationId xmlns:p14="http://schemas.microsoft.com/office/powerpoint/2010/main" val="581249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33523"/>
            <a:ext cx="9753600" cy="530594"/>
          </a:xfrm>
          <a:prstGeom prst="rect">
            <a:avLst/>
          </a:prstGeom>
        </p:spPr>
        <p:txBody>
          <a:bodyPr wrap="square">
            <a:spAutoFit/>
          </a:bodyPr>
          <a:lstStyle/>
          <a:p>
            <a:pPr indent="-6350">
              <a:lnSpc>
                <a:spcPct val="107000"/>
              </a:lnSpc>
              <a:spcAft>
                <a:spcPts val="705"/>
              </a:spcAft>
            </a:pPr>
            <a:r>
              <a:rPr lang="en-US" sz="2800" b="1" dirty="0">
                <a:solidFill>
                  <a:schemeClr val="accent6">
                    <a:lumMod val="75000"/>
                  </a:schemeClr>
                </a:solidFill>
                <a:effectLst/>
                <a:latin typeface="Times New Roman" panose="02020603050405020304" pitchFamily="18" charset="0"/>
                <a:ea typeface="Times New Roman" panose="02020603050405020304" pitchFamily="18" charset="0"/>
              </a:rPr>
              <a:t>2.Residual Alveolar Ridge: </a:t>
            </a:r>
            <a:endParaRPr lang="en-US" sz="2800" dirty="0">
              <a:solidFill>
                <a:srgbClr val="000000"/>
              </a:solidFill>
              <a:effectLst/>
              <a:latin typeface="Calibri" panose="020F0502020204030204" pitchFamily="34" charset="0"/>
              <a:ea typeface="Calibri" panose="020F0502020204030204" pitchFamily="34" charset="0"/>
            </a:endParaRPr>
          </a:p>
        </p:txBody>
      </p:sp>
      <p:sp>
        <p:nvSpPr>
          <p:cNvPr id="3" name="Rectangle 2"/>
          <p:cNvSpPr/>
          <p:nvPr/>
        </p:nvSpPr>
        <p:spPr>
          <a:xfrm>
            <a:off x="198782" y="2794624"/>
            <a:ext cx="6374295" cy="3539430"/>
          </a:xfrm>
          <a:prstGeom prst="rect">
            <a:avLst/>
          </a:prstGeom>
        </p:spPr>
        <p:txBody>
          <a:bodyPr wrap="square">
            <a:spAutoFit/>
          </a:bodyPr>
          <a:lstStyle/>
          <a:p>
            <a:r>
              <a:rPr lang="en-US" sz="2800" dirty="0">
                <a:effectLst/>
                <a:latin typeface="Times New Roman" panose="02020603050405020304" pitchFamily="18" charset="0"/>
                <a:ea typeface="Calibri" panose="020F0502020204030204" pitchFamily="34" charset="0"/>
              </a:rPr>
              <a:t>It is the portion of alveolar ridge and the soft tissue covering which remains following the removal of teeth. </a:t>
            </a:r>
          </a:p>
          <a:p>
            <a:endParaRPr lang="en-US" sz="2800" dirty="0">
              <a:solidFill>
                <a:srgbClr val="000000"/>
              </a:solidFill>
              <a:latin typeface="Times New Roman" panose="02020603050405020304" pitchFamily="18" charset="0"/>
              <a:ea typeface="Times New Roman" panose="02020603050405020304" pitchFamily="18" charset="0"/>
            </a:endParaRPr>
          </a:p>
          <a:p>
            <a:r>
              <a:rPr lang="en-US" sz="2800" dirty="0">
                <a:solidFill>
                  <a:srgbClr val="000000"/>
                </a:solidFill>
                <a:latin typeface="Times New Roman" panose="02020603050405020304" pitchFamily="18" charset="0"/>
                <a:ea typeface="Times New Roman" panose="02020603050405020304" pitchFamily="18" charset="0"/>
              </a:rPr>
              <a:t>The bone of crest of lower residual ridge being made of spongy bone therefore may not be favorable as a primary stress bearing area for the lower denture</a:t>
            </a:r>
            <a:endParaRPr lang="en-US" sz="2800" dirty="0"/>
          </a:p>
        </p:txBody>
      </p:sp>
      <p:pic>
        <p:nvPicPr>
          <p:cNvPr id="4" name="Picture 3"/>
          <p:cNvPicPr>
            <a:picLocks noChangeAspect="1"/>
          </p:cNvPicPr>
          <p:nvPr/>
        </p:nvPicPr>
        <p:blipFill>
          <a:blip r:embed="rId2"/>
          <a:stretch>
            <a:fillRect/>
          </a:stretch>
        </p:blipFill>
        <p:spPr>
          <a:xfrm>
            <a:off x="7301948" y="2794624"/>
            <a:ext cx="4452605" cy="3335221"/>
          </a:xfrm>
          <a:prstGeom prst="rect">
            <a:avLst/>
          </a:prstGeom>
        </p:spPr>
      </p:pic>
    </p:spTree>
    <p:extLst>
      <p:ext uri="{BB962C8B-B14F-4D97-AF65-F5344CB8AC3E}">
        <p14:creationId xmlns:p14="http://schemas.microsoft.com/office/powerpoint/2010/main" val="1005488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342" y="2095669"/>
            <a:ext cx="2433358" cy="646331"/>
          </a:xfrm>
          <a:prstGeom prst="rect">
            <a:avLst/>
          </a:prstGeom>
        </p:spPr>
        <p:txBody>
          <a:bodyPr wrap="none">
            <a:spAutoFit/>
          </a:bodyPr>
          <a:lstStyle/>
          <a:p>
            <a:r>
              <a:rPr lang="en-US" sz="3600" b="1" dirty="0">
                <a:solidFill>
                  <a:schemeClr val="accent2"/>
                </a:solidFill>
                <a:effectLst/>
                <a:latin typeface="Times New Roman" panose="02020603050405020304" pitchFamily="18" charset="0"/>
                <a:ea typeface="Calibri" panose="020F0502020204030204" pitchFamily="34" charset="0"/>
              </a:rPr>
              <a:t>Relief area </a:t>
            </a:r>
            <a:endParaRPr lang="en-US" sz="3600" b="1" dirty="0">
              <a:solidFill>
                <a:schemeClr val="accent2"/>
              </a:solidFill>
            </a:endParaRPr>
          </a:p>
        </p:txBody>
      </p:sp>
      <p:sp>
        <p:nvSpPr>
          <p:cNvPr id="3" name="Rectangle 2"/>
          <p:cNvSpPr/>
          <p:nvPr/>
        </p:nvSpPr>
        <p:spPr>
          <a:xfrm>
            <a:off x="140608" y="2946486"/>
            <a:ext cx="4056688" cy="584775"/>
          </a:xfrm>
          <a:prstGeom prst="rect">
            <a:avLst/>
          </a:prstGeom>
        </p:spPr>
        <p:txBody>
          <a:bodyPr wrap="none">
            <a:spAutoFit/>
          </a:bodyPr>
          <a:lstStyle/>
          <a:p>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1.Torus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mandibularis</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b="1" dirty="0">
              <a:latin typeface="Times New Roman" panose="02020603050405020304" pitchFamily="18" charset="0"/>
              <a:cs typeface="Times New Roman" panose="02020603050405020304" pitchFamily="18" charset="0"/>
            </a:endParaRPr>
          </a:p>
        </p:txBody>
      </p:sp>
      <p:sp>
        <p:nvSpPr>
          <p:cNvPr id="4" name="Rectangle 3"/>
          <p:cNvSpPr/>
          <p:nvPr/>
        </p:nvSpPr>
        <p:spPr>
          <a:xfrm>
            <a:off x="140608" y="4025199"/>
            <a:ext cx="3186065" cy="584775"/>
          </a:xfrm>
          <a:prstGeom prst="rect">
            <a:avLst/>
          </a:prstGeom>
        </p:spPr>
        <p:txBody>
          <a:bodyPr wrap="none">
            <a:spAutoFit/>
          </a:bodyPr>
          <a:lstStyle/>
          <a:p>
            <a:r>
              <a:rPr lang="en-US" sz="3200" b="1" dirty="0">
                <a:solidFill>
                  <a:srgbClr val="000000"/>
                </a:solidFill>
                <a:effectLst/>
                <a:latin typeface="Times New Roman" panose="02020603050405020304" pitchFamily="18" charset="0"/>
                <a:ea typeface="Times New Roman" panose="02020603050405020304" pitchFamily="18" charset="0"/>
              </a:rPr>
              <a:t>2.Genial tubercle</a:t>
            </a:r>
            <a:endParaRPr lang="en-US" sz="3200" b="1" dirty="0"/>
          </a:p>
        </p:txBody>
      </p:sp>
      <p:sp>
        <p:nvSpPr>
          <p:cNvPr id="5" name="Rectangle 4"/>
          <p:cNvSpPr/>
          <p:nvPr/>
        </p:nvSpPr>
        <p:spPr>
          <a:xfrm>
            <a:off x="140608" y="5103913"/>
            <a:ext cx="4466022" cy="584775"/>
          </a:xfrm>
          <a:prstGeom prst="rect">
            <a:avLst/>
          </a:prstGeom>
        </p:spPr>
        <p:txBody>
          <a:bodyPr wrap="square">
            <a:spAutoFit/>
          </a:bodyPr>
          <a:lstStyle/>
          <a:p>
            <a:r>
              <a:rPr lang="en-US" sz="3200" b="1" dirty="0">
                <a:solidFill>
                  <a:srgbClr val="000000"/>
                </a:solidFill>
                <a:effectLst/>
                <a:latin typeface="Times New Roman" panose="02020603050405020304" pitchFamily="18" charset="0"/>
                <a:ea typeface="Times New Roman" panose="02020603050405020304" pitchFamily="18" charset="0"/>
              </a:rPr>
              <a:t>3.Mental Foramen</a:t>
            </a:r>
            <a:endParaRPr lang="en-US" sz="3200" dirty="0"/>
          </a:p>
        </p:txBody>
      </p:sp>
    </p:spTree>
    <p:extLst>
      <p:ext uri="{BB962C8B-B14F-4D97-AF65-F5344CB8AC3E}">
        <p14:creationId xmlns:p14="http://schemas.microsoft.com/office/powerpoint/2010/main" val="1774182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522" y="2957072"/>
            <a:ext cx="6096000" cy="2554545"/>
          </a:xfrm>
          <a:prstGeom prst="rect">
            <a:avLst/>
          </a:prstGeom>
        </p:spPr>
        <p:txBody>
          <a:bodyPr>
            <a:spAutoFit/>
          </a:bodyPr>
          <a:lstStyle/>
          <a:p>
            <a:r>
              <a:rPr lang="en-US" sz="3200" dirty="0">
                <a:solidFill>
                  <a:srgbClr val="000000"/>
                </a:solidFill>
                <a:effectLst/>
                <a:latin typeface="Times New Roman" panose="02020603050405020304" pitchFamily="18" charset="0"/>
                <a:ea typeface="Times New Roman" panose="02020603050405020304" pitchFamily="18" charset="0"/>
              </a:rPr>
              <a:t>It is an abnormal bony prominence found bilaterally on the lingual side, near the premolar region. It is covered by a thin mucosa. It has to be relieved or surgically removed.</a:t>
            </a:r>
            <a:endParaRPr lang="en-US" sz="3200" dirty="0"/>
          </a:p>
        </p:txBody>
      </p:sp>
      <p:sp>
        <p:nvSpPr>
          <p:cNvPr id="3" name="Rectangle 2"/>
          <p:cNvSpPr/>
          <p:nvPr/>
        </p:nvSpPr>
        <p:spPr>
          <a:xfrm>
            <a:off x="0" y="2177860"/>
            <a:ext cx="4056688" cy="584775"/>
          </a:xfrm>
          <a:prstGeom prst="rect">
            <a:avLst/>
          </a:prstGeom>
        </p:spPr>
        <p:txBody>
          <a:bodyPr wrap="none">
            <a:spAutoFit/>
          </a:bodyPr>
          <a:lstStyle/>
          <a:p>
            <a:r>
              <a:rPr lang="en-US" sz="32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1.Torus </a:t>
            </a:r>
            <a:r>
              <a:rPr lang="en-US" sz="3200" b="1" dirty="0" err="1">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mandibularis</a:t>
            </a:r>
            <a:r>
              <a:rPr lang="en-US" sz="32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b="1" dirty="0">
              <a:solidFill>
                <a:schemeClr val="accent2"/>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659641" y="2810706"/>
            <a:ext cx="4990856" cy="3311798"/>
          </a:xfrm>
          <a:prstGeom prst="rect">
            <a:avLst/>
          </a:prstGeom>
        </p:spPr>
      </p:pic>
    </p:spTree>
    <p:extLst>
      <p:ext uri="{BB962C8B-B14F-4D97-AF65-F5344CB8AC3E}">
        <p14:creationId xmlns:p14="http://schemas.microsoft.com/office/powerpoint/2010/main" val="870717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356" y="2315669"/>
            <a:ext cx="3186065" cy="584775"/>
          </a:xfrm>
          <a:prstGeom prst="rect">
            <a:avLst/>
          </a:prstGeom>
        </p:spPr>
        <p:txBody>
          <a:bodyPr wrap="none">
            <a:spAutoFit/>
          </a:bodyPr>
          <a:lstStyle/>
          <a:p>
            <a:r>
              <a:rPr lang="en-US" sz="3200" b="1" dirty="0">
                <a:solidFill>
                  <a:schemeClr val="accent2"/>
                </a:solidFill>
                <a:effectLst/>
                <a:latin typeface="Times New Roman" panose="02020603050405020304" pitchFamily="18" charset="0"/>
                <a:ea typeface="Times New Roman" panose="02020603050405020304" pitchFamily="18" charset="0"/>
              </a:rPr>
              <a:t>2.Genial tubercle</a:t>
            </a:r>
            <a:endParaRPr lang="en-US" sz="3200" b="1" dirty="0">
              <a:solidFill>
                <a:schemeClr val="accent2"/>
              </a:solidFill>
            </a:endParaRPr>
          </a:p>
        </p:txBody>
      </p:sp>
      <p:sp>
        <p:nvSpPr>
          <p:cNvPr id="3" name="Rectangle 2"/>
          <p:cNvSpPr/>
          <p:nvPr/>
        </p:nvSpPr>
        <p:spPr>
          <a:xfrm>
            <a:off x="127356" y="3145219"/>
            <a:ext cx="6445722" cy="3302507"/>
          </a:xfrm>
          <a:prstGeom prst="rect">
            <a:avLst/>
          </a:prstGeom>
        </p:spPr>
        <p:txBody>
          <a:bodyPr wrap="square">
            <a:spAutoFit/>
          </a:bodyPr>
          <a:lstStyle/>
          <a:p>
            <a:pPr marL="10795" marR="78740" indent="-6350" algn="just">
              <a:lnSpc>
                <a:spcPct val="149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These are a pair of bony tubercles found anteriorly on the lingual side of the body of the mandible. Due to resorption, it may become increasingly prominent making denture usage difficult. </a:t>
            </a:r>
            <a:endParaRPr lang="en-US" sz="2800" dirty="0">
              <a:solidFill>
                <a:srgbClr val="000000"/>
              </a:solidFill>
              <a:effectLst/>
              <a:latin typeface="Calibri" panose="020F0502020204030204" pitchFamily="34" charset="0"/>
              <a:ea typeface="Calibri" panose="020F0502020204030204" pitchFamily="34" charset="0"/>
            </a:endParaRPr>
          </a:p>
        </p:txBody>
      </p:sp>
      <p:pic>
        <p:nvPicPr>
          <p:cNvPr id="4" name="Picture 3"/>
          <p:cNvPicPr>
            <a:picLocks noChangeAspect="1"/>
          </p:cNvPicPr>
          <p:nvPr/>
        </p:nvPicPr>
        <p:blipFill>
          <a:blip r:embed="rId2"/>
          <a:stretch>
            <a:fillRect/>
          </a:stretch>
        </p:blipFill>
        <p:spPr>
          <a:xfrm>
            <a:off x="7169427" y="2482610"/>
            <a:ext cx="3939209" cy="3446808"/>
          </a:xfrm>
          <a:prstGeom prst="rect">
            <a:avLst/>
          </a:prstGeom>
        </p:spPr>
      </p:pic>
    </p:spTree>
    <p:extLst>
      <p:ext uri="{BB962C8B-B14F-4D97-AF65-F5344CB8AC3E}">
        <p14:creationId xmlns:p14="http://schemas.microsoft.com/office/powerpoint/2010/main" val="1028952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67948"/>
            <a:ext cx="4466022" cy="584775"/>
          </a:xfrm>
          <a:prstGeom prst="rect">
            <a:avLst/>
          </a:prstGeom>
        </p:spPr>
        <p:txBody>
          <a:bodyPr wrap="square">
            <a:spAutoFit/>
          </a:bodyPr>
          <a:lstStyle/>
          <a:p>
            <a:r>
              <a:rPr lang="en-US" sz="3200" b="1" dirty="0">
                <a:solidFill>
                  <a:schemeClr val="accent2"/>
                </a:solidFill>
                <a:effectLst/>
                <a:latin typeface="Times New Roman" panose="02020603050405020304" pitchFamily="18" charset="0"/>
                <a:ea typeface="Times New Roman" panose="02020603050405020304" pitchFamily="18" charset="0"/>
              </a:rPr>
              <a:t>3.Mental Foramen</a:t>
            </a:r>
            <a:endParaRPr lang="en-US" sz="3200" dirty="0">
              <a:solidFill>
                <a:schemeClr val="accent2"/>
              </a:solidFill>
            </a:endParaRPr>
          </a:p>
        </p:txBody>
      </p:sp>
      <p:sp>
        <p:nvSpPr>
          <p:cNvPr id="3" name="Rectangle 2"/>
          <p:cNvSpPr/>
          <p:nvPr/>
        </p:nvSpPr>
        <p:spPr>
          <a:xfrm>
            <a:off x="-1" y="2973248"/>
            <a:ext cx="7089913" cy="3944541"/>
          </a:xfrm>
          <a:prstGeom prst="rect">
            <a:avLst/>
          </a:prstGeom>
        </p:spPr>
        <p:txBody>
          <a:bodyPr wrap="square">
            <a:spAutoFit/>
          </a:bodyPr>
          <a:lstStyle/>
          <a:p>
            <a:pPr marL="10795" marR="0" indent="-6350" algn="just">
              <a:lnSpc>
                <a:spcPct val="149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It is located on the external surface of the mandible between the 1</a:t>
            </a:r>
            <a:r>
              <a:rPr lang="en-US" sz="2800" baseline="30000" dirty="0">
                <a:solidFill>
                  <a:srgbClr val="000000"/>
                </a:solidFill>
                <a:effectLst/>
                <a:latin typeface="Times New Roman" panose="02020603050405020304" pitchFamily="18" charset="0"/>
                <a:ea typeface="Times New Roman" panose="02020603050405020304" pitchFamily="18" charset="0"/>
              </a:rPr>
              <a:t>st</a:t>
            </a:r>
            <a:r>
              <a:rPr lang="en-US" sz="2800" dirty="0">
                <a:solidFill>
                  <a:srgbClr val="000000"/>
                </a:solidFill>
                <a:effectLst/>
                <a:latin typeface="Times New Roman" panose="02020603050405020304" pitchFamily="18" charset="0"/>
                <a:ea typeface="Times New Roman" panose="02020603050405020304" pitchFamily="18" charset="0"/>
              </a:rPr>
              <a:t> mol</a:t>
            </a:r>
            <a:r>
              <a:rPr lang="en-US" sz="2800" dirty="0">
                <a:solidFill>
                  <a:srgbClr val="000000"/>
                </a:solidFill>
                <a:latin typeface="Times New Roman" panose="02020603050405020304" pitchFamily="18" charset="0"/>
                <a:ea typeface="Times New Roman" panose="02020603050405020304" pitchFamily="18" charset="0"/>
              </a:rPr>
              <a:t>ar</a:t>
            </a:r>
            <a:r>
              <a:rPr lang="en-US" sz="2800" dirty="0">
                <a:solidFill>
                  <a:srgbClr val="000000"/>
                </a:solidFill>
                <a:effectLst/>
                <a:latin typeface="Times New Roman" panose="02020603050405020304" pitchFamily="18" charset="0"/>
                <a:ea typeface="Times New Roman" panose="02020603050405020304" pitchFamily="18" charset="0"/>
              </a:rPr>
              <a:t> and 2nd premolar area. In case of sever resorption of residual ridge, the denture should be relieved over the foramen to prevent pressure being applied on the mental nerves and blood vessels.</a:t>
            </a:r>
            <a:r>
              <a:rPr lang="en-US" sz="2800" baseline="-25000" dirty="0">
                <a:solidFill>
                  <a:srgbClr val="000000"/>
                </a:solidFill>
                <a:effectLst/>
                <a:latin typeface="Calibri" panose="020F0502020204030204" pitchFamily="34" charset="0"/>
                <a:ea typeface="Calibri" panose="020F0502020204030204" pitchFamily="34" charset="0"/>
              </a:rPr>
              <a:t> </a:t>
            </a:r>
            <a:r>
              <a:rPr lang="en-US" sz="2800" dirty="0">
                <a:solidFill>
                  <a:srgbClr val="000000"/>
                </a:solidFill>
                <a:effectLst/>
                <a:latin typeface="Times New Roman" panose="02020603050405020304" pitchFamily="18" charset="0"/>
                <a:ea typeface="Times New Roman" panose="02020603050405020304" pitchFamily="18" charset="0"/>
              </a:rPr>
              <a:t> </a:t>
            </a:r>
            <a:endParaRPr lang="en-US" sz="2800" dirty="0">
              <a:solidFill>
                <a:srgbClr val="000000"/>
              </a:solidFill>
              <a:effectLst/>
              <a:latin typeface="Calibri" panose="020F0502020204030204" pitchFamily="34" charset="0"/>
              <a:ea typeface="Calibri" panose="020F0502020204030204" pitchFamily="34" charset="0"/>
            </a:endParaRPr>
          </a:p>
        </p:txBody>
      </p:sp>
      <p:pic>
        <p:nvPicPr>
          <p:cNvPr id="4" name="Picture 3"/>
          <p:cNvPicPr>
            <a:picLocks noChangeAspect="1"/>
          </p:cNvPicPr>
          <p:nvPr/>
        </p:nvPicPr>
        <p:blipFill>
          <a:blip r:embed="rId2"/>
          <a:stretch>
            <a:fillRect/>
          </a:stretch>
        </p:blipFill>
        <p:spPr>
          <a:xfrm>
            <a:off x="6815288" y="2411896"/>
            <a:ext cx="5522485" cy="4147930"/>
          </a:xfrm>
          <a:prstGeom prst="rect">
            <a:avLst/>
          </a:prstGeom>
        </p:spPr>
      </p:pic>
    </p:spTree>
    <p:extLst>
      <p:ext uri="{BB962C8B-B14F-4D97-AF65-F5344CB8AC3E}">
        <p14:creationId xmlns:p14="http://schemas.microsoft.com/office/powerpoint/2010/main" val="3350184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675393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141</TotalTime>
  <Words>676</Words>
  <Application>Microsoft Office PowerPoint</Application>
  <PresentationFormat>Widescreen</PresentationFormat>
  <Paragraphs>66</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Century Gothic</vt:lpstr>
      <vt:lpstr>Palatino Linotype</vt:lpstr>
      <vt:lpstr>Source Sans Pro</vt:lpstr>
      <vt:lpstr>Times New Roman</vt:lpstr>
      <vt:lpstr>Wingdings 3</vt:lpstr>
      <vt:lpstr>Ion Boardroom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MSI</cp:lastModifiedBy>
  <cp:revision>24</cp:revision>
  <dcterms:created xsi:type="dcterms:W3CDTF">2023-10-10T16:55:42Z</dcterms:created>
  <dcterms:modified xsi:type="dcterms:W3CDTF">2024-11-13T20:22:24Z</dcterms:modified>
</cp:coreProperties>
</file>