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6"/>
  </p:notesMasterIdLst>
  <p:sldIdLst>
    <p:sldId id="288" r:id="rId2"/>
    <p:sldId id="289" r:id="rId3"/>
    <p:sldId id="291" r:id="rId4"/>
    <p:sldId id="292" r:id="rId5"/>
    <p:sldId id="293" r:id="rId6"/>
    <p:sldId id="294" r:id="rId7"/>
    <p:sldId id="290" r:id="rId8"/>
    <p:sldId id="295" r:id="rId9"/>
    <p:sldId id="303" r:id="rId10"/>
    <p:sldId id="298" r:id="rId11"/>
    <p:sldId id="299" r:id="rId12"/>
    <p:sldId id="304" r:id="rId13"/>
    <p:sldId id="301" r:id="rId14"/>
    <p:sldId id="305" r:id="rId1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87194" autoAdjust="0"/>
  </p:normalViewPr>
  <p:slideViewPr>
    <p:cSldViewPr>
      <p:cViewPr varScale="1">
        <p:scale>
          <a:sx n="74" d="100"/>
          <a:sy n="74" d="100"/>
        </p:scale>
        <p:origin x="126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2ABB01-1FFC-4CCC-83B5-CE4ED5F3D0F1}" type="datetimeFigureOut">
              <a:rPr lang="en-US" smtClean="0"/>
              <a:t>11/27/2023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D3FBE5-D8FA-4209-991A-CD4229FC468B}" type="slidenum">
              <a:rPr lang="en-US" smtClean="0"/>
              <a:t>‹#›</a:t>
            </a:fld>
            <a:endParaRPr lang="en-US"/>
          </a:p>
        </p:txBody>
      </p:sp>
    </p:spTree>
    <p:extLst>
      <p:ext uri="{BB962C8B-B14F-4D97-AF65-F5344CB8AC3E}">
        <p14:creationId xmlns:p14="http://schemas.microsoft.com/office/powerpoint/2010/main" val="1991417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2"/>
      </p:bgRef>
    </p:bg>
    <p:spTree>
      <p:nvGrpSpPr>
        <p:cNvPr id="1" name=""/>
        <p:cNvGrpSpPr/>
        <p:nvPr/>
      </p:nvGrpSpPr>
      <p:grpSpPr>
        <a:xfrm>
          <a:off x="0" y="0"/>
          <a:ext cx="0" cy="0"/>
          <a:chOff x="0" y="0"/>
          <a:chExt cx="0" cy="0"/>
        </a:xfrm>
      </p:grpSpPr>
      <p:sp>
        <p:nvSpPr>
          <p:cNvPr id="7" name="مستطيل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2362200" y="4038600"/>
            <a:ext cx="6477000" cy="1828800"/>
          </a:xfrm>
        </p:spPr>
        <p:txBody>
          <a:bodyPr anchor="b"/>
          <a:lstStyle>
            <a:lvl1pPr>
              <a:defRPr cap="all" baseline="0"/>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B5FCA06-7D5B-4994-8467-8CEC34FA050C}" type="datetimeFigureOut">
              <a:rPr lang="ar-IQ" smtClean="0"/>
              <a:t>15/05/1445</a:t>
            </a:fld>
            <a:endParaRPr lang="ar-IQ"/>
          </a:p>
        </p:txBody>
      </p:sp>
      <p:sp>
        <p:nvSpPr>
          <p:cNvPr id="17" name="عنصر نائب للتذييل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ar-IQ"/>
          </a:p>
        </p:txBody>
      </p:sp>
      <p:sp>
        <p:nvSpPr>
          <p:cNvPr id="29" name="عنصر نائب لرقم الشريحة 28"/>
          <p:cNvSpPr>
            <a:spLocks noGrp="1"/>
          </p:cNvSpPr>
          <p:nvPr>
            <p:ph type="sldNum" sz="quarter" idx="12"/>
          </p:nvPr>
        </p:nvSpPr>
        <p:spPr>
          <a:xfrm>
            <a:off x="8001000" y="228600"/>
            <a:ext cx="838200" cy="381000"/>
          </a:xfrm>
        </p:spPr>
        <p:txBody>
          <a:bodyPr/>
          <a:lstStyle>
            <a:lvl1pPr>
              <a:defRPr>
                <a:solidFill>
                  <a:schemeClr val="tx2"/>
                </a:solidFill>
              </a:defRPr>
            </a:lvl1pPr>
          </a:lstStyle>
          <a:p>
            <a:fld id="{67BF27F2-BA25-40DD-B653-14309CDB480B}" type="slidenum">
              <a:rPr lang="ar-IQ" smtClean="0"/>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8B5FCA06-7D5B-4994-8467-8CEC34FA050C}" type="datetimeFigureOut">
              <a:rPr lang="ar-IQ" smtClean="0"/>
              <a:t>15/05/1445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7BF27F2-BA25-40DD-B653-14309CDB480B}"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bg>
      <p:bgRef idx="1001">
        <a:schemeClr val="bg1"/>
      </p:bgRef>
    </p:bg>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53200" y="609600"/>
            <a:ext cx="2057400" cy="55165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609600"/>
            <a:ext cx="5562600" cy="5516564"/>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6553200" y="6248402"/>
            <a:ext cx="2209800" cy="365125"/>
          </a:xfrm>
        </p:spPr>
        <p:txBody>
          <a:bodyPr/>
          <a:lstStyle/>
          <a:p>
            <a:fld id="{8B5FCA06-7D5B-4994-8467-8CEC34FA050C}" type="datetimeFigureOut">
              <a:rPr lang="ar-IQ" smtClean="0"/>
              <a:t>15/05/1445</a:t>
            </a:fld>
            <a:endParaRPr lang="ar-IQ"/>
          </a:p>
        </p:txBody>
      </p:sp>
      <p:sp>
        <p:nvSpPr>
          <p:cNvPr id="5" name="عنصر نائب للتذييل 4"/>
          <p:cNvSpPr>
            <a:spLocks noGrp="1"/>
          </p:cNvSpPr>
          <p:nvPr>
            <p:ph type="ftr" sz="quarter" idx="11"/>
          </p:nvPr>
        </p:nvSpPr>
        <p:spPr>
          <a:xfrm>
            <a:off x="457201" y="6248207"/>
            <a:ext cx="5573483" cy="365125"/>
          </a:xfrm>
        </p:spPr>
        <p:txBody>
          <a:bodyPr/>
          <a:lstStyle/>
          <a:p>
            <a:endParaRPr lang="ar-IQ"/>
          </a:p>
        </p:txBody>
      </p:sp>
      <p:sp>
        <p:nvSpPr>
          <p:cNvPr id="7" name="مستطيل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مستطيل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مستطيل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rot="5400000">
            <a:off x="5989638" y="144462"/>
            <a:ext cx="533400" cy="244476"/>
          </a:xfrm>
        </p:spPr>
        <p:txBody>
          <a:bodyPr/>
          <a:lstStyle/>
          <a:p>
            <a:fld id="{67BF27F2-BA25-40DD-B653-14309CDB480B}" type="slidenum">
              <a:rPr lang="ar-IQ" smtClean="0"/>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612648" y="228600"/>
            <a:ext cx="8153400" cy="990600"/>
          </a:xfrm>
        </p:spPr>
        <p:txBody>
          <a:bodyPr/>
          <a:lstStyle/>
          <a:p>
            <a:r>
              <a:rPr kumimoji="0" lang="ar-SA"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8B5FCA06-7D5B-4994-8467-8CEC34FA050C}" type="datetimeFigureOut">
              <a:rPr lang="ar-IQ" smtClean="0"/>
              <a:t>15/05/1445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lvl1pPr>
              <a:defRPr>
                <a:solidFill>
                  <a:srgbClr val="FFFFFF"/>
                </a:solidFill>
              </a:defRPr>
            </a:lvl1pPr>
          </a:lstStyle>
          <a:p>
            <a:fld id="{67BF27F2-BA25-40DD-B653-14309CDB480B}" type="slidenum">
              <a:rPr lang="ar-IQ" smtClean="0"/>
              <a:t>‹#›</a:t>
            </a:fld>
            <a:endParaRPr lang="ar-IQ"/>
          </a:p>
        </p:txBody>
      </p:sp>
      <p:sp>
        <p:nvSpPr>
          <p:cNvPr id="8" name="عنصر نائب للمحتوى 7"/>
          <p:cNvSpPr>
            <a:spLocks noGrp="1"/>
          </p:cNvSpPr>
          <p:nvPr>
            <p:ph sz="quarter" idx="1"/>
          </p:nvPr>
        </p:nvSpPr>
        <p:spPr>
          <a:xfrm>
            <a:off x="612648" y="1600200"/>
            <a:ext cx="8153400" cy="44958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1"/>
      </p:bgRef>
    </p:bg>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7" name="مستطيل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ar-SA" smtClean="0"/>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fld id="{8B5FCA06-7D5B-4994-8467-8CEC34FA050C}" type="datetimeFigureOut">
              <a:rPr lang="ar-IQ" smtClean="0"/>
              <a:t>15/05/1445</a:t>
            </a:fld>
            <a:endParaRPr lang="ar-IQ"/>
          </a:p>
        </p:txBody>
      </p:sp>
      <p:sp>
        <p:nvSpPr>
          <p:cNvPr id="13" name="عنصر نائب لرقم الشريحة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7BF27F2-BA25-40DD-B653-14309CDB480B}" type="slidenum">
              <a:rPr lang="ar-IQ" smtClean="0"/>
              <a:t>‹#›</a:t>
            </a:fld>
            <a:endParaRPr lang="ar-IQ"/>
          </a:p>
        </p:txBody>
      </p:sp>
      <p:sp>
        <p:nvSpPr>
          <p:cNvPr id="14" name="عنصر نائب للتذييل 13"/>
          <p:cNvSpPr>
            <a:spLocks noGrp="1"/>
          </p:cNvSpPr>
          <p:nvPr>
            <p:ph type="ftr" sz="quarter" idx="12"/>
          </p:nvPr>
        </p:nvSpPr>
        <p:spPr/>
        <p:txBody>
          <a:bodyPr/>
          <a:lstStyle/>
          <a:p>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9" name="عنصر نائب للمحتوى 8"/>
          <p:cNvSpPr>
            <a:spLocks noGrp="1"/>
          </p:cNvSpPr>
          <p:nvPr>
            <p:ph sz="quarter" idx="1"/>
          </p:nvPr>
        </p:nvSpPr>
        <p:spPr>
          <a:xfrm>
            <a:off x="609600" y="1589567"/>
            <a:ext cx="38862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844901" y="1589567"/>
            <a:ext cx="38862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8" name="عنصر نائب للتاريخ 7"/>
          <p:cNvSpPr>
            <a:spLocks noGrp="1"/>
          </p:cNvSpPr>
          <p:nvPr>
            <p:ph type="dt" sz="half" idx="15"/>
          </p:nvPr>
        </p:nvSpPr>
        <p:spPr/>
        <p:txBody>
          <a:bodyPr rtlCol="0"/>
          <a:lstStyle/>
          <a:p>
            <a:fld id="{8B5FCA06-7D5B-4994-8467-8CEC34FA050C}" type="datetimeFigureOut">
              <a:rPr lang="ar-IQ" smtClean="0"/>
              <a:t>15/05/1445</a:t>
            </a:fld>
            <a:endParaRPr lang="ar-IQ"/>
          </a:p>
        </p:txBody>
      </p:sp>
      <p:sp>
        <p:nvSpPr>
          <p:cNvPr id="10" name="عنصر نائب لرقم الشريحة 9"/>
          <p:cNvSpPr>
            <a:spLocks noGrp="1"/>
          </p:cNvSpPr>
          <p:nvPr>
            <p:ph type="sldNum" sz="quarter" idx="16"/>
          </p:nvPr>
        </p:nvSpPr>
        <p:spPr/>
        <p:txBody>
          <a:bodyPr rtlCol="0"/>
          <a:lstStyle/>
          <a:p>
            <a:fld id="{67BF27F2-BA25-40DD-B653-14309CDB480B}" type="slidenum">
              <a:rPr lang="ar-IQ" smtClean="0"/>
              <a:t>‹#›</a:t>
            </a:fld>
            <a:endParaRPr lang="ar-IQ"/>
          </a:p>
        </p:txBody>
      </p:sp>
      <p:sp>
        <p:nvSpPr>
          <p:cNvPr id="12" name="عنصر نائب للتذييل 11"/>
          <p:cNvSpPr>
            <a:spLocks noGrp="1"/>
          </p:cNvSpPr>
          <p:nvPr>
            <p:ph type="ftr" sz="quarter" idx="17"/>
          </p:nvPr>
        </p:nvSpPr>
        <p:spPr/>
        <p:txBody>
          <a:bodyPr rtlCol="0"/>
          <a:lstStyle/>
          <a:p>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273050"/>
            <a:ext cx="8153400" cy="869950"/>
          </a:xfrm>
        </p:spPr>
        <p:txBody>
          <a:bodyPr anchor="ctr"/>
          <a:lstStyle>
            <a:lvl1pPr>
              <a:defRPr/>
            </a:lvl1pPr>
          </a:lstStyle>
          <a:p>
            <a:r>
              <a:rPr kumimoji="0" lang="ar-SA" smtClean="0"/>
              <a:t>انقر لتحرير نمط العنوان الرئيسي</a:t>
            </a:r>
            <a:endParaRPr kumimoji="0" lang="en-US"/>
          </a:p>
        </p:txBody>
      </p:sp>
      <p:sp>
        <p:nvSpPr>
          <p:cNvPr id="11" name="عنصر نائب للمحتوى 10"/>
          <p:cNvSpPr>
            <a:spLocks noGrp="1"/>
          </p:cNvSpPr>
          <p:nvPr>
            <p:ph sz="quarter" idx="2"/>
          </p:nvPr>
        </p:nvSpPr>
        <p:spPr>
          <a:xfrm>
            <a:off x="609600" y="2438400"/>
            <a:ext cx="3886200" cy="35814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800600" y="2438400"/>
            <a:ext cx="3886200" cy="35814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عنصر نائب للتاريخ 9"/>
          <p:cNvSpPr>
            <a:spLocks noGrp="1"/>
          </p:cNvSpPr>
          <p:nvPr>
            <p:ph type="dt" sz="half" idx="15"/>
          </p:nvPr>
        </p:nvSpPr>
        <p:spPr/>
        <p:txBody>
          <a:bodyPr rtlCol="0"/>
          <a:lstStyle/>
          <a:p>
            <a:fld id="{8B5FCA06-7D5B-4994-8467-8CEC34FA050C}" type="datetimeFigureOut">
              <a:rPr lang="ar-IQ" smtClean="0"/>
              <a:t>15/05/1445</a:t>
            </a:fld>
            <a:endParaRPr lang="ar-IQ"/>
          </a:p>
        </p:txBody>
      </p:sp>
      <p:sp>
        <p:nvSpPr>
          <p:cNvPr id="12" name="عنصر نائب لرقم الشريحة 11"/>
          <p:cNvSpPr>
            <a:spLocks noGrp="1"/>
          </p:cNvSpPr>
          <p:nvPr>
            <p:ph type="sldNum" sz="quarter" idx="16"/>
          </p:nvPr>
        </p:nvSpPr>
        <p:spPr/>
        <p:txBody>
          <a:bodyPr rtlCol="0"/>
          <a:lstStyle/>
          <a:p>
            <a:fld id="{67BF27F2-BA25-40DD-B653-14309CDB480B}" type="slidenum">
              <a:rPr lang="ar-IQ" smtClean="0"/>
              <a:t>‹#›</a:t>
            </a:fld>
            <a:endParaRPr lang="ar-IQ"/>
          </a:p>
        </p:txBody>
      </p:sp>
      <p:sp>
        <p:nvSpPr>
          <p:cNvPr id="14" name="عنصر نائب للتذييل 13"/>
          <p:cNvSpPr>
            <a:spLocks noGrp="1"/>
          </p:cNvSpPr>
          <p:nvPr>
            <p:ph type="ftr" sz="quarter" idx="17"/>
          </p:nvPr>
        </p:nvSpPr>
        <p:spPr/>
        <p:txBody>
          <a:bodyPr rtlCol="0"/>
          <a:lstStyle/>
          <a:p>
            <a:endParaRPr lang="ar-IQ"/>
          </a:p>
        </p:txBody>
      </p:sp>
      <p:sp>
        <p:nvSpPr>
          <p:cNvPr id="16" name="عنصر نائب للنص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5" name="عنصر نائب للنص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8B5FCA06-7D5B-4994-8467-8CEC34FA050C}" type="datetimeFigureOut">
              <a:rPr lang="ar-IQ" smtClean="0"/>
              <a:t>15/05/1445</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lvl1pPr>
              <a:defRPr>
                <a:solidFill>
                  <a:srgbClr val="FFFFFF"/>
                </a:solidFill>
              </a:defRPr>
            </a:lvl1pPr>
          </a:lstStyle>
          <a:p>
            <a:fld id="{67BF27F2-BA25-40DD-B653-14309CDB480B}"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8B5FCA06-7D5B-4994-8467-8CEC34FA050C}" type="datetimeFigureOut">
              <a:rPr lang="ar-IQ" smtClean="0"/>
              <a:t>15/05/1445</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a:xfrm>
            <a:off x="0" y="6248400"/>
            <a:ext cx="533400" cy="381000"/>
          </a:xfrm>
        </p:spPr>
        <p:txBody>
          <a:bodyPr/>
          <a:lstStyle>
            <a:lvl1pPr>
              <a:defRPr>
                <a:solidFill>
                  <a:schemeClr val="tx2"/>
                </a:solidFill>
              </a:defRPr>
            </a:lvl1pPr>
          </a:lstStyle>
          <a:p>
            <a:fld id="{67BF27F2-BA25-40DD-B653-14309CDB480B}"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3050"/>
            <a:ext cx="8077200" cy="869950"/>
          </a:xfrm>
        </p:spPr>
        <p:txBody>
          <a:bodyPr anchor="ctr"/>
          <a:lstStyle>
            <a:lvl1pPr algn="l">
              <a:buNone/>
              <a:defRPr sz="4400" b="0"/>
            </a:lvl1p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8B5FCA06-7D5B-4994-8467-8CEC34FA050C}" type="datetimeFigureOut">
              <a:rPr lang="ar-IQ" smtClean="0"/>
              <a:t>15/05/1445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lvl1pPr>
              <a:defRPr>
                <a:solidFill>
                  <a:srgbClr val="FFFFFF"/>
                </a:solidFill>
              </a:defRPr>
            </a:lvl1pPr>
          </a:lstStyle>
          <a:p>
            <a:fld id="{67BF27F2-BA25-40DD-B653-14309CDB480B}" type="slidenum">
              <a:rPr lang="ar-IQ" smtClean="0"/>
              <a:t>‹#›</a:t>
            </a:fld>
            <a:endParaRPr lang="ar-IQ"/>
          </a:p>
        </p:txBody>
      </p:sp>
      <p:sp>
        <p:nvSpPr>
          <p:cNvPr id="3" name="عنصر نائب للنص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9" name="عنصر نائب للمحتوى 8"/>
          <p:cNvSpPr>
            <a:spLocks noGrp="1"/>
          </p:cNvSpPr>
          <p:nvPr>
            <p:ph sz="quarter" idx="1"/>
          </p:nvPr>
        </p:nvSpPr>
        <p:spPr>
          <a:xfrm>
            <a:off x="2362200" y="1752600"/>
            <a:ext cx="6400800" cy="44196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3">
        <a:schemeClr val="bg2"/>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8" name="مستطيل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ar-SA" smtClean="0"/>
              <a:t>انقر لتحرير نمط العنوان الرئيسي</a:t>
            </a:r>
            <a:endParaRPr kumimoji="0" lang="en-US"/>
          </a:p>
        </p:txBody>
      </p:sp>
      <p:sp>
        <p:nvSpPr>
          <p:cNvPr id="11" name="مستطيل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عنصر نائب للتاريخ 11"/>
          <p:cNvSpPr>
            <a:spLocks noGrp="1"/>
          </p:cNvSpPr>
          <p:nvPr>
            <p:ph type="dt" sz="half" idx="10"/>
          </p:nvPr>
        </p:nvSpPr>
        <p:spPr>
          <a:xfrm>
            <a:off x="6248400" y="6248400"/>
            <a:ext cx="2667000" cy="365125"/>
          </a:xfrm>
        </p:spPr>
        <p:txBody>
          <a:bodyPr rtlCol="0"/>
          <a:lstStyle/>
          <a:p>
            <a:fld id="{8B5FCA06-7D5B-4994-8467-8CEC34FA050C}" type="datetimeFigureOut">
              <a:rPr lang="ar-IQ" smtClean="0"/>
              <a:t>15/05/1445</a:t>
            </a:fld>
            <a:endParaRPr lang="ar-IQ"/>
          </a:p>
        </p:txBody>
      </p:sp>
      <p:sp>
        <p:nvSpPr>
          <p:cNvPr id="13" name="عنصر نائب لرقم الشريحة 12"/>
          <p:cNvSpPr>
            <a:spLocks noGrp="1"/>
          </p:cNvSpPr>
          <p:nvPr>
            <p:ph type="sldNum" sz="quarter" idx="11"/>
          </p:nvPr>
        </p:nvSpPr>
        <p:spPr>
          <a:xfrm>
            <a:off x="0" y="4667249"/>
            <a:ext cx="1447800" cy="663578"/>
          </a:xfrm>
        </p:spPr>
        <p:txBody>
          <a:bodyPr rtlCol="0"/>
          <a:lstStyle>
            <a:lvl1pPr>
              <a:defRPr sz="2800"/>
            </a:lvl1pPr>
          </a:lstStyle>
          <a:p>
            <a:fld id="{67BF27F2-BA25-40DD-B653-14309CDB480B}" type="slidenum">
              <a:rPr lang="ar-IQ" smtClean="0"/>
              <a:t>‹#›</a:t>
            </a:fld>
            <a:endParaRPr lang="ar-IQ"/>
          </a:p>
        </p:txBody>
      </p:sp>
      <p:sp>
        <p:nvSpPr>
          <p:cNvPr id="14" name="عنصر نائب للتذييل 13"/>
          <p:cNvSpPr>
            <a:spLocks noGrp="1"/>
          </p:cNvSpPr>
          <p:nvPr>
            <p:ph type="ftr" sz="quarter" idx="12"/>
          </p:nvPr>
        </p:nvSpPr>
        <p:spPr>
          <a:xfrm>
            <a:off x="1600200" y="6248206"/>
            <a:ext cx="4572000" cy="365125"/>
          </a:xfrm>
        </p:spPr>
        <p:txBody>
          <a:bodyPr rtlCol="0"/>
          <a:lstStyle/>
          <a:p>
            <a:endParaRPr lang="ar-IQ"/>
          </a:p>
        </p:txBody>
      </p:sp>
      <p:sp>
        <p:nvSpPr>
          <p:cNvPr id="3" name="عنصر نائب للصورة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ar-SA" smtClean="0"/>
              <a:t>انقر فوق الأيقونة لإضافة صورة</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عنصر نائب للعنوان 21"/>
          <p:cNvSpPr>
            <a:spLocks noGrp="1"/>
          </p:cNvSpPr>
          <p:nvPr>
            <p:ph type="title"/>
          </p:nvPr>
        </p:nvSpPr>
        <p:spPr>
          <a:xfrm>
            <a:off x="609600" y="228600"/>
            <a:ext cx="8153400" cy="9906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B5FCA06-7D5B-4994-8467-8CEC34FA050C}" type="datetimeFigureOut">
              <a:rPr lang="ar-IQ" smtClean="0"/>
              <a:t>15/05/1445</a:t>
            </a:fld>
            <a:endParaRPr lang="ar-IQ"/>
          </a:p>
        </p:txBody>
      </p:sp>
      <p:sp>
        <p:nvSpPr>
          <p:cNvPr id="3" name="عنصر نائب للتذييل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ar-IQ"/>
          </a:p>
        </p:txBody>
      </p:sp>
      <p:sp>
        <p:nvSpPr>
          <p:cNvPr id="7" name="مستطيل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عنصر نائب لرقم الشريحة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67BF27F2-BA25-40DD-B653-14309CDB480B}"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pPr algn="l" rtl="0"/>
            <a:r>
              <a:rPr lang="en-US" b="1" dirty="0"/>
              <a:t>By </a:t>
            </a:r>
            <a:r>
              <a:rPr lang="en-US" b="1" dirty="0" err="1"/>
              <a:t>Layth</a:t>
            </a:r>
            <a:r>
              <a:rPr lang="en-US" b="1" dirty="0"/>
              <a:t> Kareem </a:t>
            </a:r>
          </a:p>
          <a:p>
            <a:pPr algn="l" rtl="0"/>
            <a:r>
              <a:rPr lang="en-US" b="1" dirty="0" err="1"/>
              <a:t>Ms.c</a:t>
            </a:r>
            <a:r>
              <a:rPr lang="en-US" b="1" dirty="0"/>
              <a:t> in MRI applications </a:t>
            </a:r>
          </a:p>
          <a:p>
            <a:pPr algn="l" rtl="0"/>
            <a:r>
              <a:rPr lang="en-US" b="1" dirty="0"/>
              <a:t>Special procedures of GI tract </a:t>
            </a:r>
            <a:r>
              <a:rPr lang="en-US" b="1" dirty="0" smtClean="0"/>
              <a:t>(9) </a:t>
            </a:r>
            <a:endParaRPr lang="en-US" b="1" dirty="0"/>
          </a:p>
          <a:p>
            <a:pPr algn="l" rtl="0"/>
            <a:r>
              <a:rPr lang="en-US" sz="3200" b="1" dirty="0">
                <a:latin typeface="Times New Roman" pitchFamily="18" charset="0"/>
                <a:cs typeface="Times New Roman" pitchFamily="18" charset="0"/>
              </a:rPr>
              <a:t>methods of imaging the hepatobiliary system </a:t>
            </a:r>
            <a:r>
              <a:rPr lang="en-US" sz="3200" b="1" dirty="0" smtClean="0">
                <a:latin typeface="Times New Roman" pitchFamily="18" charset="0"/>
                <a:cs typeface="Times New Roman" pitchFamily="18" charset="0"/>
              </a:rPr>
              <a:t>(MRI  </a:t>
            </a:r>
            <a:r>
              <a:rPr lang="en-US" sz="3200" b="1" dirty="0">
                <a:latin typeface="Times New Roman" pitchFamily="18" charset="0"/>
                <a:cs typeface="Times New Roman" pitchFamily="18" charset="0"/>
              </a:rPr>
              <a:t>of the liver)</a:t>
            </a:r>
            <a:endParaRPr lang="en-US" dirty="0"/>
          </a:p>
        </p:txBody>
      </p:sp>
    </p:spTree>
    <p:extLst>
      <p:ext uri="{BB962C8B-B14F-4D97-AF65-F5344CB8AC3E}">
        <p14:creationId xmlns:p14="http://schemas.microsoft.com/office/powerpoint/2010/main" val="588922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a:solidFill>
                  <a:prstClr val="black"/>
                </a:solidFill>
                <a:latin typeface="Times New Roman" pitchFamily="18" charset="0"/>
                <a:cs typeface="Times New Roman" pitchFamily="18" charset="0"/>
              </a:rPr>
              <a:t>Magnetic Resonance Imaging Pulse Sequences</a:t>
            </a:r>
            <a:endParaRPr lang="en-US" dirty="0"/>
          </a:p>
        </p:txBody>
      </p:sp>
      <p:sp>
        <p:nvSpPr>
          <p:cNvPr id="3" name="Content Placeholder 2"/>
          <p:cNvSpPr>
            <a:spLocks noGrp="1"/>
          </p:cNvSpPr>
          <p:nvPr>
            <p:ph sz="quarter" idx="1"/>
          </p:nvPr>
        </p:nvSpPr>
        <p:spPr/>
        <p:txBody>
          <a:bodyPr/>
          <a:lstStyle/>
          <a:p>
            <a:pPr marL="0" lvl="0" indent="0" algn="l">
              <a:spcBef>
                <a:spcPct val="20000"/>
              </a:spcBef>
              <a:buClrTx/>
              <a:buSzTx/>
              <a:buNone/>
            </a:pPr>
            <a:r>
              <a:rPr lang="en-US" sz="3200" dirty="0">
                <a:solidFill>
                  <a:prstClr val="black"/>
                </a:solidFill>
                <a:latin typeface="Times New Roman" pitchFamily="18" charset="0"/>
                <a:cs typeface="Times New Roman" pitchFamily="18" charset="0"/>
              </a:rPr>
              <a:t>Fat suppression:</a:t>
            </a:r>
          </a:p>
          <a:p>
            <a:pPr marL="0" lvl="0" indent="0" algn="l">
              <a:spcBef>
                <a:spcPct val="20000"/>
              </a:spcBef>
              <a:buClrTx/>
              <a:buSzTx/>
              <a:buNone/>
            </a:pPr>
            <a:r>
              <a:rPr lang="en-US" sz="2800" dirty="0">
                <a:solidFill>
                  <a:prstClr val="black"/>
                </a:solidFill>
                <a:latin typeface="Times New Roman" pitchFamily="18" charset="0"/>
                <a:cs typeface="Times New Roman" pitchFamily="18" charset="0"/>
              </a:rPr>
              <a:t>1. Decreases the motion artifact from subcutaneous and</a:t>
            </a:r>
          </a:p>
          <a:p>
            <a:pPr marL="0" lvl="0" indent="0" algn="l">
              <a:spcBef>
                <a:spcPct val="20000"/>
              </a:spcBef>
              <a:buClrTx/>
              <a:buSzTx/>
              <a:buNone/>
            </a:pPr>
            <a:r>
              <a:rPr lang="en-US" sz="2800" dirty="0" err="1">
                <a:solidFill>
                  <a:prstClr val="black"/>
                </a:solidFill>
                <a:latin typeface="Times New Roman" pitchFamily="18" charset="0"/>
                <a:cs typeface="Times New Roman" pitchFamily="18" charset="0"/>
              </a:rPr>
              <a:t>intraabdominal</a:t>
            </a:r>
            <a:r>
              <a:rPr lang="en-US" sz="2800" dirty="0">
                <a:solidFill>
                  <a:prstClr val="black"/>
                </a:solidFill>
                <a:latin typeface="Times New Roman" pitchFamily="18" charset="0"/>
                <a:cs typeface="Times New Roman" pitchFamily="18" charset="0"/>
              </a:rPr>
              <a:t> fat</a:t>
            </a:r>
          </a:p>
          <a:p>
            <a:pPr marL="0" lvl="0" indent="0" algn="l">
              <a:spcBef>
                <a:spcPct val="20000"/>
              </a:spcBef>
              <a:buClrTx/>
              <a:buSzTx/>
              <a:buNone/>
            </a:pPr>
            <a:r>
              <a:rPr lang="en-US" sz="2800" dirty="0">
                <a:solidFill>
                  <a:prstClr val="black"/>
                </a:solidFill>
                <a:latin typeface="Times New Roman" pitchFamily="18" charset="0"/>
                <a:cs typeface="Times New Roman" pitchFamily="18" charset="0"/>
              </a:rPr>
              <a:t>2. Increases the dynamic range of the image</a:t>
            </a:r>
          </a:p>
          <a:p>
            <a:pPr marL="0" lvl="0" indent="0" algn="l">
              <a:spcBef>
                <a:spcPct val="20000"/>
              </a:spcBef>
              <a:buClrTx/>
              <a:buSzTx/>
              <a:buNone/>
            </a:pPr>
            <a:r>
              <a:rPr lang="en-US" sz="2800" dirty="0">
                <a:solidFill>
                  <a:prstClr val="black"/>
                </a:solidFill>
                <a:latin typeface="Times New Roman" pitchFamily="18" charset="0"/>
                <a:cs typeface="Times New Roman" pitchFamily="18" charset="0"/>
              </a:rPr>
              <a:t>3. Improves signal-to-noise and contrast-to-noise ratios of focal liver lesions</a:t>
            </a:r>
          </a:p>
          <a:p>
            <a:pPr marL="0" lvl="0" indent="0" algn="l">
              <a:spcBef>
                <a:spcPct val="20000"/>
              </a:spcBef>
              <a:buClrTx/>
              <a:buSzTx/>
              <a:buNone/>
            </a:pPr>
            <a:endParaRPr lang="ar-IQ" sz="2800" dirty="0">
              <a:solidFill>
                <a:prstClr val="black"/>
              </a:solidFill>
              <a:latin typeface="Times New Roman" pitchFamily="18" charset="0"/>
              <a:cs typeface="Times New Roman" pitchFamily="18" charset="0"/>
            </a:endParaRPr>
          </a:p>
          <a:p>
            <a:pPr marL="0" lvl="0" indent="0" algn="l">
              <a:spcBef>
                <a:spcPct val="20000"/>
              </a:spcBef>
              <a:buClrTx/>
              <a:buSzTx/>
              <a:buNone/>
            </a:pPr>
            <a:r>
              <a:rPr lang="en-US" sz="2800" dirty="0">
                <a:solidFill>
                  <a:prstClr val="black"/>
                </a:solidFill>
                <a:latin typeface="Times New Roman" pitchFamily="18" charset="0"/>
                <a:cs typeface="Times New Roman" pitchFamily="18" charset="0"/>
              </a:rPr>
              <a:t>T1 (SE)</a:t>
            </a:r>
            <a:endParaRPr lang="ar-IQ" sz="2800" dirty="0">
              <a:solidFill>
                <a:prstClr val="black"/>
              </a:solidFill>
              <a:latin typeface="Times New Roman" pitchFamily="18" charset="0"/>
              <a:cs typeface="Times New Roman" pitchFamily="18" charset="0"/>
            </a:endParaRPr>
          </a:p>
          <a:p>
            <a:endParaRPr lang="en-US" dirty="0"/>
          </a:p>
        </p:txBody>
      </p:sp>
      <p:sp>
        <p:nvSpPr>
          <p:cNvPr id="4" name="سهم إلى اليمين 3"/>
          <p:cNvSpPr/>
          <p:nvPr/>
        </p:nvSpPr>
        <p:spPr>
          <a:xfrm>
            <a:off x="2051720" y="5229200"/>
            <a:ext cx="180020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8390" y="4291373"/>
            <a:ext cx="2280593" cy="2379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5874" y="4209926"/>
            <a:ext cx="2387909" cy="2542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6481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b="1" dirty="0">
                <a:solidFill>
                  <a:prstClr val="black"/>
                </a:solidFill>
                <a:latin typeface="Times New Roman" pitchFamily="18" charset="0"/>
                <a:cs typeface="Times New Roman" pitchFamily="18" charset="0"/>
              </a:rPr>
              <a:t>Very heavily T2-weighted sequences can be used to show water</a:t>
            </a:r>
            <a:br>
              <a:rPr lang="en-US" sz="2000" b="1" dirty="0">
                <a:solidFill>
                  <a:prstClr val="black"/>
                </a:solidFill>
                <a:latin typeface="Times New Roman" pitchFamily="18" charset="0"/>
                <a:cs typeface="Times New Roman" pitchFamily="18" charset="0"/>
              </a:rPr>
            </a:br>
            <a:r>
              <a:rPr lang="en-US" sz="2000" b="1" dirty="0">
                <a:solidFill>
                  <a:prstClr val="black"/>
                </a:solidFill>
                <a:latin typeface="Times New Roman" pitchFamily="18" charset="0"/>
                <a:cs typeface="Times New Roman" pitchFamily="18" charset="0"/>
              </a:rPr>
              <a:t>content in bile ducts, cysts and some focal lesions. These may be</a:t>
            </a:r>
            <a:br>
              <a:rPr lang="en-US" sz="2000" b="1" dirty="0">
                <a:solidFill>
                  <a:prstClr val="black"/>
                </a:solidFill>
                <a:latin typeface="Times New Roman" pitchFamily="18" charset="0"/>
                <a:cs typeface="Times New Roman" pitchFamily="18" charset="0"/>
              </a:rPr>
            </a:br>
            <a:r>
              <a:rPr lang="en-US" sz="2400" b="1" dirty="0">
                <a:solidFill>
                  <a:prstClr val="black"/>
                </a:solidFill>
                <a:latin typeface="Times New Roman" pitchFamily="18" charset="0"/>
                <a:cs typeface="Times New Roman" pitchFamily="18" charset="0"/>
              </a:rPr>
              <a:t>obtained as:</a:t>
            </a:r>
            <a:endParaRPr lang="en-US" dirty="0"/>
          </a:p>
        </p:txBody>
      </p:sp>
      <p:sp>
        <p:nvSpPr>
          <p:cNvPr id="3" name="Content Placeholder 2"/>
          <p:cNvSpPr>
            <a:spLocks noGrp="1"/>
          </p:cNvSpPr>
          <p:nvPr>
            <p:ph sz="quarter" idx="1"/>
          </p:nvPr>
        </p:nvSpPr>
        <p:spPr/>
        <p:txBody>
          <a:bodyPr/>
          <a:lstStyle/>
          <a:p>
            <a:pPr marL="0" lvl="0" indent="0" algn="l">
              <a:spcBef>
                <a:spcPct val="20000"/>
              </a:spcBef>
              <a:buClrTx/>
              <a:buSzTx/>
              <a:buNone/>
            </a:pPr>
            <a:r>
              <a:rPr lang="en-US" sz="2800" dirty="0">
                <a:solidFill>
                  <a:prstClr val="black"/>
                </a:solidFill>
                <a:latin typeface="Times New Roman" pitchFamily="18" charset="0"/>
                <a:cs typeface="Times New Roman" pitchFamily="18" charset="0"/>
              </a:rPr>
              <a:t>1. Gradient echo breath-hold sequences (e.g. fast imaging with steady-state precession (FISP), fast imaging employing steady state acquisition [FIESTA])</a:t>
            </a:r>
          </a:p>
          <a:p>
            <a:pPr marL="0" lvl="0" indent="0" algn="l">
              <a:spcBef>
                <a:spcPct val="20000"/>
              </a:spcBef>
              <a:buClrTx/>
              <a:buSzTx/>
              <a:buNone/>
            </a:pPr>
            <a:r>
              <a:rPr lang="en-US" sz="2800" dirty="0">
                <a:solidFill>
                  <a:prstClr val="black"/>
                </a:solidFill>
                <a:latin typeface="Times New Roman" pitchFamily="18" charset="0"/>
                <a:cs typeface="Times New Roman" pitchFamily="18" charset="0"/>
              </a:rPr>
              <a:t>2. Breath-hold very fast spin echo (e.g. half Fourier acquisition single shot turbo spin echo [HASTE])</a:t>
            </a:r>
          </a:p>
          <a:p>
            <a:pPr marL="0" lvl="0" indent="0" algn="l">
              <a:spcBef>
                <a:spcPct val="20000"/>
              </a:spcBef>
              <a:buClrTx/>
              <a:buSzTx/>
              <a:buNone/>
            </a:pPr>
            <a:r>
              <a:rPr lang="en-US" sz="2800" dirty="0">
                <a:solidFill>
                  <a:prstClr val="black"/>
                </a:solidFill>
                <a:latin typeface="Times New Roman" pitchFamily="18" charset="0"/>
                <a:cs typeface="Times New Roman" pitchFamily="18" charset="0"/>
              </a:rPr>
              <a:t>3. Non-breath-hold respiratory-gated sequences used for </a:t>
            </a:r>
            <a:endParaRPr lang="ar-IQ" sz="2800" dirty="0">
              <a:solidFill>
                <a:prstClr val="black"/>
              </a:solidFill>
              <a:latin typeface="Times New Roman" pitchFamily="18" charset="0"/>
              <a:cs typeface="Times New Roman" pitchFamily="18" charset="0"/>
            </a:endParaRPr>
          </a:p>
          <a:p>
            <a:pPr marL="0" lvl="0" indent="0" algn="l">
              <a:spcBef>
                <a:spcPct val="20000"/>
              </a:spcBef>
              <a:buClrTx/>
              <a:buSzTx/>
              <a:buNone/>
            </a:pPr>
            <a:r>
              <a:rPr lang="en-US" sz="2800" dirty="0">
                <a:solidFill>
                  <a:prstClr val="black"/>
                </a:solidFill>
                <a:latin typeface="Times New Roman" pitchFamily="18" charset="0"/>
                <a:cs typeface="Times New Roman" pitchFamily="18" charset="0"/>
              </a:rPr>
              <a:t>magnetic resonance  </a:t>
            </a:r>
            <a:r>
              <a:rPr lang="en-US" sz="2800" dirty="0" err="1">
                <a:solidFill>
                  <a:prstClr val="black"/>
                </a:solidFill>
                <a:latin typeface="Times New Roman" pitchFamily="18" charset="0"/>
                <a:cs typeface="Times New Roman" pitchFamily="18" charset="0"/>
              </a:rPr>
              <a:t>cholangiopancreatography</a:t>
            </a:r>
            <a:r>
              <a:rPr lang="en-US" sz="2800" dirty="0">
                <a:solidFill>
                  <a:prstClr val="black"/>
                </a:solidFill>
                <a:latin typeface="Times New Roman" pitchFamily="18" charset="0"/>
                <a:cs typeface="Times New Roman" pitchFamily="18" charset="0"/>
              </a:rPr>
              <a:t> (MRCP).</a:t>
            </a:r>
            <a:endParaRPr lang="ar-IQ" sz="2800" dirty="0">
              <a:solidFill>
                <a:prstClr val="black"/>
              </a:solidFill>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099947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MRI of the liver T1and T2 </a:t>
            </a:r>
            <a:r>
              <a:rPr lang="en-US" dirty="0" err="1" smtClean="0"/>
              <a:t>wheighted</a:t>
            </a:r>
            <a:r>
              <a:rPr lang="en-US" dirty="0" smtClean="0"/>
              <a:t> </a:t>
            </a:r>
            <a:endParaRPr lang="en-US" dirty="0"/>
          </a:p>
        </p:txBody>
      </p:sp>
      <p:pic>
        <p:nvPicPr>
          <p:cNvPr id="1026" name="Picture 2" descr="MRI of the liver (A: T1 weighted, B: T2 weighted) The MRI revealed... |  Download Scientific Diagram"/>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41350" y="1412776"/>
            <a:ext cx="8096250" cy="4178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772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STIR</a:t>
            </a:r>
            <a:endParaRPr lang="en-US" dirty="0"/>
          </a:p>
        </p:txBody>
      </p:sp>
      <p:sp>
        <p:nvSpPr>
          <p:cNvPr id="3" name="Content Placeholder 2"/>
          <p:cNvSpPr>
            <a:spLocks noGrp="1"/>
          </p:cNvSpPr>
          <p:nvPr>
            <p:ph sz="quarter" idx="1"/>
          </p:nvPr>
        </p:nvSpPr>
        <p:spPr/>
        <p:txBody>
          <a:bodyPr>
            <a:normAutofit lnSpcReduction="10000"/>
          </a:bodyPr>
          <a:lstStyle/>
          <a:p>
            <a:pPr marL="0" indent="0" algn="l">
              <a:buNone/>
            </a:pPr>
            <a:r>
              <a:rPr lang="en-US" sz="3200" dirty="0">
                <a:latin typeface="Times New Roman" pitchFamily="18" charset="0"/>
                <a:cs typeface="Times New Roman" pitchFamily="18" charset="0"/>
              </a:rPr>
              <a:t>Fat suppression is also used to allow better delineation of fluid containing structures. Short </a:t>
            </a:r>
            <a:r>
              <a:rPr lang="en-US" sz="3200" dirty="0" smtClean="0">
                <a:latin typeface="Times New Roman" pitchFamily="18" charset="0"/>
                <a:cs typeface="Times New Roman" pitchFamily="18" charset="0"/>
              </a:rPr>
              <a:t>T1 </a:t>
            </a:r>
            <a:r>
              <a:rPr lang="en-US" sz="3200" dirty="0">
                <a:latin typeface="Times New Roman" pitchFamily="18" charset="0"/>
                <a:cs typeface="Times New Roman" pitchFamily="18" charset="0"/>
              </a:rPr>
              <a:t>inversion recovery (STIR) also suppresses fat, which </a:t>
            </a:r>
            <a:r>
              <a:rPr lang="en-US" sz="3200" dirty="0" smtClean="0">
                <a:latin typeface="Times New Roman" pitchFamily="18" charset="0"/>
                <a:cs typeface="Times New Roman" pitchFamily="18" charset="0"/>
              </a:rPr>
              <a:t>has.</a:t>
            </a:r>
          </a:p>
          <a:p>
            <a:pPr marL="0" indent="0" algn="l">
              <a:buNone/>
            </a:pPr>
            <a:r>
              <a:rPr lang="en-US" sz="3200" b="1" dirty="0" smtClean="0">
                <a:latin typeface="Times New Roman" pitchFamily="18" charset="0"/>
                <a:cs typeface="Times New Roman" pitchFamily="18" charset="0"/>
              </a:rPr>
              <a:t>And is typically used to null the signal from fat</a:t>
            </a:r>
            <a:endParaRPr lang="en-US" sz="3200" b="1" dirty="0">
              <a:latin typeface="Times New Roman" pitchFamily="18" charset="0"/>
              <a:cs typeface="Times New Roman" pitchFamily="18" charset="0"/>
            </a:endParaRPr>
          </a:p>
          <a:p>
            <a:pPr marL="0" indent="0" algn="l">
              <a:buNone/>
            </a:pPr>
            <a:r>
              <a:rPr lang="en-US" sz="3200" dirty="0">
                <a:latin typeface="Times New Roman" pitchFamily="18" charset="0"/>
                <a:cs typeface="Times New Roman" pitchFamily="18" charset="0"/>
              </a:rPr>
              <a:t>a short T1 relaxation time. Other tissues with short T1 relaxation (hemorrhage, metastases and melanoma) are also suppressed.</a:t>
            </a:r>
            <a:endParaRPr lang="ar-IQ" sz="32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1923827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STIR </a:t>
            </a:r>
            <a:endParaRPr lang="en-US" dirty="0"/>
          </a:p>
        </p:txBody>
      </p:sp>
      <p:pic>
        <p:nvPicPr>
          <p:cNvPr id="2050" name="Picture 2" descr="Abdominal MRI, axial images through the liver: (a) STIR sequence reveals multiple high intensity focal lesions (arrows) with indistinct borders due to perilesional edema in the liver; the lesions demonstrate peripheral enhancing rim in the T1W images after administration of IV contrast medium (arrows in (b))."/>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827584" y="1844824"/>
            <a:ext cx="7776864"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630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prstClr val="black"/>
                </a:solidFill>
                <a:latin typeface="Times New Roman" pitchFamily="18" charset="0"/>
                <a:cs typeface="Times New Roman" pitchFamily="18" charset="0"/>
              </a:rPr>
              <a:t>methods of imaging the hepatobiliary system</a:t>
            </a:r>
            <a:endParaRPr lang="en-US" dirty="0"/>
          </a:p>
        </p:txBody>
      </p:sp>
      <p:sp>
        <p:nvSpPr>
          <p:cNvPr id="3" name="Content Placeholder 2"/>
          <p:cNvSpPr>
            <a:spLocks noGrp="1"/>
          </p:cNvSpPr>
          <p:nvPr>
            <p:ph sz="quarter" idx="1"/>
          </p:nvPr>
        </p:nvSpPr>
        <p:spPr/>
        <p:txBody>
          <a:bodyPr>
            <a:normAutofit fontScale="92500" lnSpcReduction="20000"/>
          </a:bodyPr>
          <a:lstStyle/>
          <a:p>
            <a:pPr marL="0" lvl="0" indent="0" algn="l">
              <a:buClr>
                <a:srgbClr val="DD8047"/>
              </a:buClr>
              <a:buNone/>
            </a:pPr>
            <a:r>
              <a:rPr lang="en-US" sz="1800" dirty="0">
                <a:solidFill>
                  <a:prstClr val="black"/>
                </a:solidFill>
                <a:latin typeface="StoneSansStd-Semibold"/>
              </a:rPr>
              <a:t>1</a:t>
            </a:r>
            <a:r>
              <a:rPr lang="en-US" sz="2000" dirty="0">
                <a:solidFill>
                  <a:prstClr val="black"/>
                </a:solidFill>
                <a:latin typeface="Times New Roman" pitchFamily="18" charset="0"/>
                <a:cs typeface="Times New Roman" pitchFamily="18" charset="0"/>
              </a:rPr>
              <a:t>. Plain film</a:t>
            </a:r>
          </a:p>
          <a:p>
            <a:pPr marL="0" lvl="0" indent="0" algn="l">
              <a:buClr>
                <a:srgbClr val="DD8047"/>
              </a:buClr>
              <a:buNone/>
            </a:pPr>
            <a:r>
              <a:rPr lang="en-US" sz="2000" dirty="0">
                <a:solidFill>
                  <a:prstClr val="black"/>
                </a:solidFill>
                <a:latin typeface="Times New Roman" pitchFamily="18" charset="0"/>
                <a:cs typeface="Times New Roman" pitchFamily="18" charset="0"/>
              </a:rPr>
              <a:t>2. Ultrasound (US)</a:t>
            </a:r>
          </a:p>
          <a:p>
            <a:pPr marL="0" lvl="0" indent="0" algn="l">
              <a:buClr>
                <a:srgbClr val="DD8047"/>
              </a:buClr>
              <a:buNone/>
            </a:pPr>
            <a:r>
              <a:rPr lang="en-US" sz="2000" dirty="0">
                <a:solidFill>
                  <a:prstClr val="black"/>
                </a:solidFill>
                <a:latin typeface="Times New Roman" pitchFamily="18" charset="0"/>
                <a:cs typeface="Times New Roman" pitchFamily="18" charset="0"/>
              </a:rPr>
              <a:t>3. Computed tomography (CT), including:</a:t>
            </a:r>
          </a:p>
          <a:p>
            <a:pPr marL="0" lvl="0" indent="0" algn="l">
              <a:buClr>
                <a:srgbClr val="DD8047"/>
              </a:buClr>
              <a:buNone/>
            </a:pPr>
            <a:r>
              <a:rPr lang="en-US" sz="2000" dirty="0">
                <a:solidFill>
                  <a:prstClr val="black"/>
                </a:solidFill>
                <a:latin typeface="Times New Roman" pitchFamily="18" charset="0"/>
                <a:cs typeface="Times New Roman" pitchFamily="18" charset="0"/>
              </a:rPr>
              <a:t>(a) Routine ‘staging’ (portal venous phase) CT</a:t>
            </a:r>
          </a:p>
          <a:p>
            <a:pPr marL="0" lvl="0" indent="0" algn="l">
              <a:buClr>
                <a:srgbClr val="DD8047"/>
              </a:buClr>
              <a:buNone/>
            </a:pPr>
            <a:r>
              <a:rPr lang="en-US" sz="2000" dirty="0">
                <a:solidFill>
                  <a:prstClr val="black"/>
                </a:solidFill>
                <a:latin typeface="Times New Roman" pitchFamily="18" charset="0"/>
                <a:cs typeface="Times New Roman" pitchFamily="18" charset="0"/>
              </a:rPr>
              <a:t>(b) Triple phase ‘characterization’ CT</a:t>
            </a:r>
          </a:p>
          <a:p>
            <a:pPr marL="0" lvl="0" indent="0" algn="l">
              <a:buClr>
                <a:srgbClr val="DD8047"/>
              </a:buClr>
              <a:buNone/>
            </a:pPr>
            <a:r>
              <a:rPr lang="en-US" sz="2000" dirty="0">
                <a:solidFill>
                  <a:prstClr val="black"/>
                </a:solidFill>
                <a:latin typeface="Times New Roman" pitchFamily="18" charset="0"/>
                <a:cs typeface="Times New Roman" pitchFamily="18" charset="0"/>
              </a:rPr>
              <a:t>(c) CT cholangiography</a:t>
            </a:r>
          </a:p>
          <a:p>
            <a:pPr marL="0" lvl="0" indent="0" algn="l">
              <a:buClr>
                <a:srgbClr val="DD8047"/>
              </a:buClr>
              <a:buNone/>
            </a:pPr>
            <a:r>
              <a:rPr lang="en-US" sz="2000" dirty="0">
                <a:solidFill>
                  <a:prstClr val="black"/>
                </a:solidFill>
                <a:latin typeface="Times New Roman" pitchFamily="18" charset="0"/>
                <a:cs typeface="Times New Roman" pitchFamily="18" charset="0"/>
              </a:rPr>
              <a:t>4. Magnetic resonance imaging (MRI)</a:t>
            </a:r>
          </a:p>
          <a:p>
            <a:pPr marL="0" lvl="0" indent="0" algn="l">
              <a:buClr>
                <a:srgbClr val="DD8047"/>
              </a:buClr>
              <a:buNone/>
            </a:pPr>
            <a:r>
              <a:rPr lang="en-US" sz="2000" dirty="0">
                <a:solidFill>
                  <a:prstClr val="black"/>
                </a:solidFill>
                <a:latin typeface="Times New Roman" pitchFamily="18" charset="0"/>
                <a:cs typeface="Times New Roman" pitchFamily="18" charset="0"/>
              </a:rPr>
              <a:t>5. Endoscopic retrograde </a:t>
            </a:r>
            <a:r>
              <a:rPr lang="en-US" sz="2000" dirty="0" err="1">
                <a:solidFill>
                  <a:prstClr val="black"/>
                </a:solidFill>
                <a:latin typeface="Times New Roman" pitchFamily="18" charset="0"/>
                <a:cs typeface="Times New Roman" pitchFamily="18" charset="0"/>
              </a:rPr>
              <a:t>cholangiopancreatography</a:t>
            </a:r>
            <a:r>
              <a:rPr lang="en-US" sz="2000" dirty="0">
                <a:solidFill>
                  <a:prstClr val="black"/>
                </a:solidFill>
                <a:latin typeface="Times New Roman" pitchFamily="18" charset="0"/>
                <a:cs typeface="Times New Roman" pitchFamily="18" charset="0"/>
              </a:rPr>
              <a:t> (ERCP)</a:t>
            </a:r>
          </a:p>
          <a:p>
            <a:pPr marL="0" lvl="0" indent="0" algn="l">
              <a:buClr>
                <a:srgbClr val="DD8047"/>
              </a:buClr>
              <a:buNone/>
            </a:pPr>
            <a:r>
              <a:rPr lang="en-US" sz="2000" dirty="0">
                <a:solidFill>
                  <a:prstClr val="black"/>
                </a:solidFill>
                <a:latin typeface="Times New Roman" pitchFamily="18" charset="0"/>
                <a:cs typeface="Times New Roman" pitchFamily="18" charset="0"/>
              </a:rPr>
              <a:t>6. Percutaneous </a:t>
            </a:r>
            <a:r>
              <a:rPr lang="en-US" sz="2000" dirty="0" err="1">
                <a:solidFill>
                  <a:prstClr val="black"/>
                </a:solidFill>
                <a:latin typeface="Times New Roman" pitchFamily="18" charset="0"/>
                <a:cs typeface="Times New Roman" pitchFamily="18" charset="0"/>
              </a:rPr>
              <a:t>transhepatic</a:t>
            </a:r>
            <a:r>
              <a:rPr lang="en-US" sz="2000" dirty="0">
                <a:solidFill>
                  <a:prstClr val="black"/>
                </a:solidFill>
                <a:latin typeface="Times New Roman" pitchFamily="18" charset="0"/>
                <a:cs typeface="Times New Roman" pitchFamily="18" charset="0"/>
              </a:rPr>
              <a:t> cholangiography (PTC)</a:t>
            </a:r>
          </a:p>
          <a:p>
            <a:pPr marL="0" lvl="0" indent="0" algn="l">
              <a:buClr>
                <a:srgbClr val="DD8047"/>
              </a:buClr>
              <a:buNone/>
            </a:pPr>
            <a:r>
              <a:rPr lang="en-US" sz="2000" dirty="0">
                <a:solidFill>
                  <a:prstClr val="black"/>
                </a:solidFill>
                <a:latin typeface="Times New Roman" pitchFamily="18" charset="0"/>
                <a:cs typeface="Times New Roman" pitchFamily="18" charset="0"/>
              </a:rPr>
              <a:t>7. Operative cholangiography</a:t>
            </a:r>
          </a:p>
          <a:p>
            <a:pPr marL="0" lvl="0" indent="0" algn="l">
              <a:buClr>
                <a:srgbClr val="DD8047"/>
              </a:buClr>
              <a:buNone/>
            </a:pPr>
            <a:r>
              <a:rPr lang="en-US" sz="2000" dirty="0">
                <a:solidFill>
                  <a:prstClr val="black"/>
                </a:solidFill>
                <a:latin typeface="Times New Roman" pitchFamily="18" charset="0"/>
                <a:cs typeface="Times New Roman" pitchFamily="18" charset="0"/>
              </a:rPr>
              <a:t>8. Postoperative (T-tube) cholangiography</a:t>
            </a:r>
          </a:p>
          <a:p>
            <a:pPr marL="0" lvl="0" indent="0" algn="l">
              <a:buClr>
                <a:srgbClr val="DD8047"/>
              </a:buClr>
              <a:buNone/>
            </a:pPr>
            <a:r>
              <a:rPr lang="en-US" sz="2000" dirty="0">
                <a:solidFill>
                  <a:prstClr val="black"/>
                </a:solidFill>
                <a:latin typeface="Times New Roman" pitchFamily="18" charset="0"/>
                <a:cs typeface="Times New Roman" pitchFamily="18" charset="0"/>
              </a:rPr>
              <a:t>9. Angiography—diagnostic and interventional</a:t>
            </a:r>
          </a:p>
          <a:p>
            <a:pPr marL="0" lvl="0" indent="0" algn="l">
              <a:buClr>
                <a:srgbClr val="DD8047"/>
              </a:buClr>
              <a:buNone/>
            </a:pPr>
            <a:r>
              <a:rPr lang="en-US" sz="2000" dirty="0">
                <a:solidFill>
                  <a:prstClr val="black"/>
                </a:solidFill>
                <a:latin typeface="Times New Roman" pitchFamily="18" charset="0"/>
                <a:cs typeface="Times New Roman" pitchFamily="18" charset="0"/>
              </a:rPr>
              <a:t>10. Radionuclide imaging:</a:t>
            </a:r>
          </a:p>
          <a:p>
            <a:endParaRPr lang="en-US" dirty="0"/>
          </a:p>
        </p:txBody>
      </p:sp>
    </p:spTree>
    <p:extLst>
      <p:ext uri="{BB962C8B-B14F-4D97-AF65-F5344CB8AC3E}">
        <p14:creationId xmlns:p14="http://schemas.microsoft.com/office/powerpoint/2010/main" val="675385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latin typeface="Calibri"/>
              </a:rPr>
              <a:t>What is MRI?</a:t>
            </a:r>
            <a:endParaRPr lang="en-US" dirty="0"/>
          </a:p>
        </p:txBody>
      </p:sp>
      <p:sp>
        <p:nvSpPr>
          <p:cNvPr id="3" name="Content Placeholder 2"/>
          <p:cNvSpPr>
            <a:spLocks noGrp="1"/>
          </p:cNvSpPr>
          <p:nvPr>
            <p:ph sz="quarter" idx="1"/>
          </p:nvPr>
        </p:nvSpPr>
        <p:spPr/>
        <p:txBody>
          <a:bodyPr/>
          <a:lstStyle/>
          <a:p>
            <a:pPr marL="342900" lvl="0" indent="-342900" algn="just" rtl="0">
              <a:spcBef>
                <a:spcPct val="20000"/>
              </a:spcBef>
              <a:buClrTx/>
              <a:buSzTx/>
              <a:buFont typeface="Arial" pitchFamily="34" charset="0"/>
              <a:buChar char="•"/>
            </a:pPr>
            <a:r>
              <a:rPr lang="en-US" sz="2800" dirty="0" smtClean="0">
                <a:solidFill>
                  <a:srgbClr val="333333"/>
                </a:solidFill>
                <a:latin typeface="Times New Roman" pitchFamily="18" charset="0"/>
                <a:cs typeface="Times New Roman" pitchFamily="18" charset="0"/>
              </a:rPr>
              <a:t>(</a:t>
            </a:r>
            <a:r>
              <a:rPr lang="en-US" sz="2800" dirty="0">
                <a:solidFill>
                  <a:srgbClr val="333333"/>
                </a:solidFill>
                <a:latin typeface="Times New Roman" pitchFamily="18" charset="0"/>
                <a:cs typeface="Times New Roman" pitchFamily="18" charset="0"/>
              </a:rPr>
              <a:t>MRI)is a non-invasive imaging technology that produces three dimensional detailed anatomical images. It is often used for disease detection, diagnosis, and treatment monitoring. It is based on sophisticated technology that excites and detects the change in the direction of the rotational axis of protons found in the water that makes up living tissues</a:t>
            </a:r>
            <a:r>
              <a:rPr lang="en-US" sz="3200" dirty="0">
                <a:solidFill>
                  <a:srgbClr val="333333"/>
                </a:solidFill>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1452662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solidFill>
                  <a:prstClr val="black"/>
                </a:solidFill>
                <a:latin typeface="Calibri"/>
              </a:rPr>
              <a:t/>
            </a:r>
            <a:br>
              <a:rPr lang="en-US" sz="4000" dirty="0" smtClean="0">
                <a:solidFill>
                  <a:prstClr val="black"/>
                </a:solidFill>
                <a:latin typeface="Calibri"/>
              </a:rPr>
            </a:br>
            <a:r>
              <a:rPr lang="en-US" sz="4000" dirty="0" smtClean="0">
                <a:solidFill>
                  <a:prstClr val="black"/>
                </a:solidFill>
                <a:latin typeface="Calibri"/>
              </a:rPr>
              <a:t>CLOSED </a:t>
            </a:r>
            <a:r>
              <a:rPr lang="en-US" sz="4000" dirty="0">
                <a:solidFill>
                  <a:prstClr val="black"/>
                </a:solidFill>
                <a:latin typeface="Calibri"/>
              </a:rPr>
              <a:t>MRI</a:t>
            </a:r>
            <a:r>
              <a:rPr lang="ar-IQ" sz="4000" dirty="0">
                <a:solidFill>
                  <a:prstClr val="black"/>
                </a:solidFill>
                <a:latin typeface="Calibri"/>
                <a:cs typeface="Times New Roman" panose="02020603050405020304" pitchFamily="18" charset="0"/>
              </a:rPr>
              <a:t/>
            </a:r>
            <a:br>
              <a:rPr lang="ar-IQ" sz="4000" dirty="0">
                <a:solidFill>
                  <a:prstClr val="black"/>
                </a:solidFill>
                <a:latin typeface="Calibri"/>
                <a:cs typeface="Times New Roman" panose="02020603050405020304" pitchFamily="18" charset="0"/>
              </a:rPr>
            </a:br>
            <a:endParaRPr lang="en-US" dirty="0"/>
          </a:p>
        </p:txBody>
      </p:sp>
      <p:sp>
        <p:nvSpPr>
          <p:cNvPr id="3" name="Content Placeholder 2"/>
          <p:cNvSpPr>
            <a:spLocks noGrp="1"/>
          </p:cNvSpPr>
          <p:nvPr>
            <p:ph sz="quarter" idx="1"/>
          </p:nvPr>
        </p:nvSpPr>
        <p:spPr>
          <a:xfrm>
            <a:off x="612648" y="1600199"/>
            <a:ext cx="8351840" cy="4997153"/>
          </a:xfrm>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5" y="1600200"/>
            <a:ext cx="806489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8687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latin typeface="Calibri"/>
              </a:rPr>
              <a:t>OPEN MRI</a:t>
            </a:r>
            <a:endParaRPr lang="en-US" dirty="0"/>
          </a:p>
        </p:txBody>
      </p:sp>
      <p:pic>
        <p:nvPicPr>
          <p:cNvPr id="4" name="Content Placeholder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67544" y="1714500"/>
            <a:ext cx="8298503" cy="4882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8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latin typeface="Calibri"/>
              </a:rPr>
              <a:t>OPEN MRI</a:t>
            </a:r>
            <a:endParaRPr lang="en-US" dirty="0"/>
          </a:p>
        </p:txBody>
      </p:sp>
      <p:pic>
        <p:nvPicPr>
          <p:cNvPr id="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12648" y="1556793"/>
            <a:ext cx="8351840"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0596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prstClr val="black"/>
                </a:solidFill>
                <a:latin typeface="Times New Roman" pitchFamily="18" charset="0"/>
                <a:cs typeface="Times New Roman" pitchFamily="18" charset="0"/>
              </a:rPr>
              <a:t>Magnetic Resonance Imaging Of The Liver</a:t>
            </a:r>
            <a:endParaRPr lang="en-US" dirty="0"/>
          </a:p>
        </p:txBody>
      </p:sp>
      <p:sp>
        <p:nvSpPr>
          <p:cNvPr id="3" name="Content Placeholder 2"/>
          <p:cNvSpPr>
            <a:spLocks noGrp="1"/>
          </p:cNvSpPr>
          <p:nvPr>
            <p:ph sz="quarter" idx="1"/>
          </p:nvPr>
        </p:nvSpPr>
        <p:spPr/>
        <p:txBody>
          <a:bodyPr>
            <a:normAutofit/>
          </a:bodyPr>
          <a:lstStyle/>
          <a:p>
            <a:pPr marL="0" lvl="0" indent="0" algn="l">
              <a:buClr>
                <a:srgbClr val="DD8047"/>
              </a:buClr>
              <a:buNone/>
            </a:pPr>
            <a:r>
              <a:rPr lang="en-US" b="1" dirty="0">
                <a:solidFill>
                  <a:prstClr val="black"/>
                </a:solidFill>
                <a:latin typeface="Times New Roman" pitchFamily="18" charset="0"/>
                <a:cs typeface="Times New Roman" pitchFamily="18" charset="0"/>
              </a:rPr>
              <a:t>Indications</a:t>
            </a:r>
          </a:p>
          <a:p>
            <a:pPr marL="514350" lvl="0" indent="-514350" algn="l">
              <a:buClr>
                <a:srgbClr val="DD8047"/>
              </a:buClr>
              <a:buAutoNum type="arabicPeriod"/>
            </a:pPr>
            <a:r>
              <a:rPr lang="en-US" dirty="0" smtClean="0">
                <a:solidFill>
                  <a:prstClr val="black"/>
                </a:solidFill>
                <a:latin typeface="Times New Roman" pitchFamily="18" charset="0"/>
                <a:cs typeface="Times New Roman" pitchFamily="18" charset="0"/>
              </a:rPr>
              <a:t>1.Lesion </a:t>
            </a:r>
            <a:r>
              <a:rPr lang="en-US" dirty="0">
                <a:solidFill>
                  <a:prstClr val="black"/>
                </a:solidFill>
                <a:latin typeface="Times New Roman" pitchFamily="18" charset="0"/>
                <a:cs typeface="Times New Roman" pitchFamily="18" charset="0"/>
              </a:rPr>
              <a:t>characterization following detection by CT or US. </a:t>
            </a:r>
            <a:endParaRPr lang="en-US" dirty="0" smtClean="0">
              <a:solidFill>
                <a:prstClr val="black"/>
              </a:solidFill>
              <a:latin typeface="Times New Roman" pitchFamily="18" charset="0"/>
              <a:cs typeface="Times New Roman" pitchFamily="18" charset="0"/>
            </a:endParaRPr>
          </a:p>
          <a:p>
            <a:pPr marL="514350" lvl="0" indent="-514350" algn="l">
              <a:buClr>
                <a:srgbClr val="DD8047"/>
              </a:buClr>
              <a:buAutoNum type="arabicPeriod"/>
            </a:pPr>
            <a:r>
              <a:rPr lang="en-US" dirty="0" smtClean="0">
                <a:solidFill>
                  <a:prstClr val="black"/>
                </a:solidFill>
                <a:latin typeface="Times New Roman" pitchFamily="18" charset="0"/>
                <a:cs typeface="Times New Roman" pitchFamily="18" charset="0"/>
              </a:rPr>
              <a:t>2</a:t>
            </a:r>
            <a:r>
              <a:rPr lang="en-US" dirty="0">
                <a:solidFill>
                  <a:prstClr val="black"/>
                </a:solidFill>
                <a:latin typeface="Times New Roman" pitchFamily="18" charset="0"/>
                <a:cs typeface="Times New Roman" pitchFamily="18" charset="0"/>
              </a:rPr>
              <a:t>. Lesion detection, particularly prior to hepatic resection for </a:t>
            </a:r>
            <a:r>
              <a:rPr lang="en-US" dirty="0" smtClean="0">
                <a:solidFill>
                  <a:prstClr val="black"/>
                </a:solidFill>
                <a:latin typeface="Times New Roman" pitchFamily="18" charset="0"/>
                <a:cs typeface="Times New Roman" pitchFamily="18" charset="0"/>
              </a:rPr>
              <a:t>hepatic metastatic disease.</a:t>
            </a:r>
            <a:endParaRPr lang="en-US" dirty="0">
              <a:solidFill>
                <a:prstClr val="black"/>
              </a:solidFill>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1689905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prstClr val="black"/>
                </a:solidFill>
                <a:latin typeface="Times New Roman" pitchFamily="18" charset="0"/>
                <a:cs typeface="Times New Roman" pitchFamily="18" charset="0"/>
              </a:rPr>
              <a:t>Magnetic Resonance Imaging Pulse Sequences</a:t>
            </a:r>
            <a:endParaRPr lang="en-US" dirty="0"/>
          </a:p>
        </p:txBody>
      </p:sp>
      <p:sp>
        <p:nvSpPr>
          <p:cNvPr id="3" name="Content Placeholder 2"/>
          <p:cNvSpPr>
            <a:spLocks noGrp="1"/>
          </p:cNvSpPr>
          <p:nvPr>
            <p:ph sz="quarter" idx="1"/>
          </p:nvPr>
        </p:nvSpPr>
        <p:spPr>
          <a:xfrm>
            <a:off x="612648" y="1600200"/>
            <a:ext cx="8153400" cy="5257800"/>
          </a:xfrm>
        </p:spPr>
        <p:txBody>
          <a:bodyPr/>
          <a:lstStyle/>
          <a:p>
            <a:pPr marL="0" lvl="0" indent="0" algn="l">
              <a:spcBef>
                <a:spcPct val="20000"/>
              </a:spcBef>
              <a:buClrTx/>
              <a:buSzTx/>
              <a:buNone/>
            </a:pPr>
            <a:r>
              <a:rPr lang="en-US" sz="3000" dirty="0">
                <a:solidFill>
                  <a:prstClr val="black"/>
                </a:solidFill>
                <a:latin typeface="Times New Roman" pitchFamily="18" charset="0"/>
                <a:cs typeface="Times New Roman" pitchFamily="18" charset="0"/>
              </a:rPr>
              <a:t>A minimum field strength of 1.5T is required using a multichannel phased-array coil. Common pulse sequences are:</a:t>
            </a:r>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1048" y="4081997"/>
            <a:ext cx="2857500" cy="168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8548" y="3809594"/>
            <a:ext cx="2857500" cy="198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435" y="3134582"/>
            <a:ext cx="3425825"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سهم إلى اليمين 3"/>
          <p:cNvSpPr/>
          <p:nvPr/>
        </p:nvSpPr>
        <p:spPr>
          <a:xfrm>
            <a:off x="395536" y="4674409"/>
            <a:ext cx="2232248" cy="2531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331417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prstClr val="black"/>
                </a:solidFill>
                <a:latin typeface="Times New Roman" pitchFamily="18" charset="0"/>
                <a:cs typeface="Times New Roman" pitchFamily="18" charset="0"/>
              </a:rPr>
              <a:t>MRI pulse sequences of the liver</a:t>
            </a:r>
            <a:endParaRPr lang="en-US" dirty="0"/>
          </a:p>
        </p:txBody>
      </p:sp>
      <p:sp>
        <p:nvSpPr>
          <p:cNvPr id="3" name="Content Placeholder 2"/>
          <p:cNvSpPr>
            <a:spLocks noGrp="1"/>
          </p:cNvSpPr>
          <p:nvPr>
            <p:ph sz="quarter" idx="1"/>
          </p:nvPr>
        </p:nvSpPr>
        <p:spPr/>
        <p:txBody>
          <a:bodyPr>
            <a:normAutofit fontScale="85000" lnSpcReduction="20000"/>
          </a:bodyPr>
          <a:lstStyle/>
          <a:p>
            <a:pPr marL="457200" lvl="0" indent="-457200" algn="l">
              <a:buClr>
                <a:srgbClr val="DD8047"/>
              </a:buClr>
              <a:buAutoNum type="arabicPeriod"/>
            </a:pPr>
            <a:r>
              <a:rPr lang="en-US" sz="2400" dirty="0" smtClean="0"/>
              <a:t>1</a:t>
            </a:r>
            <a:r>
              <a:rPr lang="en-US" sz="2400" dirty="0"/>
              <a:t>. </a:t>
            </a:r>
            <a:r>
              <a:rPr lang="en-US" sz="2400" dirty="0" smtClean="0"/>
              <a:t>Localizer</a:t>
            </a:r>
            <a:r>
              <a:rPr lang="en-US" sz="2200" dirty="0" smtClean="0">
                <a:solidFill>
                  <a:prstClr val="black"/>
                </a:solidFill>
                <a:latin typeface="Times New Roman" pitchFamily="18" charset="0"/>
                <a:cs typeface="Times New Roman" pitchFamily="18" charset="0"/>
              </a:rPr>
              <a:t> </a:t>
            </a:r>
          </a:p>
          <a:p>
            <a:pPr marL="0" lvl="0" indent="0" algn="l">
              <a:buClr>
                <a:srgbClr val="DD8047"/>
              </a:buClr>
              <a:buNone/>
            </a:pPr>
            <a:r>
              <a:rPr lang="en-US" sz="2200" b="1" dirty="0" smtClean="0">
                <a:solidFill>
                  <a:prstClr val="black"/>
                </a:solidFill>
                <a:latin typeface="Times New Roman" pitchFamily="18" charset="0"/>
                <a:cs typeface="Times New Roman" pitchFamily="18" charset="0"/>
              </a:rPr>
              <a:t>2</a:t>
            </a:r>
            <a:r>
              <a:rPr lang="en-US" sz="2200" dirty="0" smtClean="0">
                <a:solidFill>
                  <a:prstClr val="black"/>
                </a:solidFill>
                <a:latin typeface="Times New Roman" pitchFamily="18" charset="0"/>
                <a:cs typeface="Times New Roman" pitchFamily="18" charset="0"/>
              </a:rPr>
              <a:t>.T1-weighted </a:t>
            </a:r>
            <a:r>
              <a:rPr lang="en-US" sz="2200" dirty="0">
                <a:solidFill>
                  <a:prstClr val="black"/>
                </a:solidFill>
                <a:latin typeface="Times New Roman" pitchFamily="18" charset="0"/>
                <a:cs typeface="Times New Roman" pitchFamily="18" charset="0"/>
              </a:rPr>
              <a:t>spoiled gradient echo (GRE). This has replaced the</a:t>
            </a:r>
          </a:p>
          <a:p>
            <a:pPr marL="0" lvl="0" indent="0" algn="l">
              <a:buClr>
                <a:srgbClr val="DD8047"/>
              </a:buClr>
              <a:buNone/>
            </a:pPr>
            <a:r>
              <a:rPr lang="en-US" sz="2200" dirty="0">
                <a:solidFill>
                  <a:prstClr val="black"/>
                </a:solidFill>
                <a:latin typeface="Times New Roman" pitchFamily="18" charset="0"/>
                <a:cs typeface="Times New Roman" pitchFamily="18" charset="0"/>
              </a:rPr>
              <a:t>conventional spin-echo sequence. In and out of phase scans are</a:t>
            </a:r>
          </a:p>
          <a:p>
            <a:pPr marL="0" lvl="0" indent="0" algn="l">
              <a:buClr>
                <a:srgbClr val="DD8047"/>
              </a:buClr>
              <a:buNone/>
            </a:pPr>
            <a:r>
              <a:rPr lang="en-US" sz="2200" dirty="0">
                <a:solidFill>
                  <a:prstClr val="black"/>
                </a:solidFill>
                <a:latin typeface="Times New Roman" pitchFamily="18" charset="0"/>
                <a:cs typeface="Times New Roman" pitchFamily="18" charset="0"/>
              </a:rPr>
              <a:t>used to investigate patients with suspected fatty </a:t>
            </a:r>
            <a:r>
              <a:rPr lang="en-US" sz="2200" dirty="0" smtClean="0">
                <a:solidFill>
                  <a:prstClr val="black"/>
                </a:solidFill>
                <a:latin typeface="Times New Roman" pitchFamily="18" charset="0"/>
                <a:cs typeface="Times New Roman" pitchFamily="18" charset="0"/>
              </a:rPr>
              <a:t>liver</a:t>
            </a:r>
          </a:p>
          <a:p>
            <a:pPr marL="0" lvl="0" indent="0" algn="l">
              <a:buClr>
                <a:srgbClr val="DD8047"/>
              </a:buClr>
              <a:buNone/>
            </a:pPr>
            <a:r>
              <a:rPr lang="en-US" sz="2200" b="1" dirty="0" smtClean="0">
                <a:solidFill>
                  <a:prstClr val="black"/>
                </a:solidFill>
                <a:latin typeface="Times New Roman" pitchFamily="18" charset="0"/>
                <a:cs typeface="Times New Roman" pitchFamily="18" charset="0"/>
              </a:rPr>
              <a:t>3</a:t>
            </a:r>
            <a:r>
              <a:rPr lang="en-US" sz="2200" dirty="0" smtClean="0">
                <a:solidFill>
                  <a:prstClr val="black"/>
                </a:solidFill>
                <a:latin typeface="Times New Roman" pitchFamily="18" charset="0"/>
                <a:cs typeface="Times New Roman" pitchFamily="18" charset="0"/>
              </a:rPr>
              <a:t>. </a:t>
            </a:r>
            <a:r>
              <a:rPr lang="en-US" sz="2200" dirty="0">
                <a:solidFill>
                  <a:prstClr val="black"/>
                </a:solidFill>
                <a:latin typeface="Times New Roman" pitchFamily="18" charset="0"/>
                <a:cs typeface="Times New Roman" pitchFamily="18" charset="0"/>
              </a:rPr>
              <a:t>T2-weighted spin echo (SE). T2-weighted fast spin-echo (FSE;</a:t>
            </a:r>
          </a:p>
          <a:p>
            <a:pPr marL="0" lvl="0" indent="0" algn="l">
              <a:buClr>
                <a:srgbClr val="DD8047"/>
              </a:buClr>
              <a:buNone/>
            </a:pPr>
            <a:r>
              <a:rPr lang="en-US" sz="2200" dirty="0">
                <a:solidFill>
                  <a:prstClr val="black"/>
                </a:solidFill>
                <a:latin typeface="Times New Roman" pitchFamily="18" charset="0"/>
                <a:cs typeface="Times New Roman" pitchFamily="18" charset="0"/>
              </a:rPr>
              <a:t>General Electric) or turbo spin-echo (TSE; Siemens).</a:t>
            </a:r>
          </a:p>
          <a:p>
            <a:pPr marL="0" lvl="0" indent="0" algn="l">
              <a:buClr>
                <a:srgbClr val="DD8047"/>
              </a:buClr>
              <a:buNone/>
            </a:pPr>
            <a:r>
              <a:rPr lang="en-US" sz="2200" dirty="0">
                <a:solidFill>
                  <a:prstClr val="black"/>
                </a:solidFill>
                <a:latin typeface="Times New Roman" pitchFamily="18" charset="0"/>
                <a:cs typeface="Times New Roman" pitchFamily="18" charset="0"/>
              </a:rPr>
              <a:t>Compared with conventional T2-weighted SE images, FSE/TSE</a:t>
            </a:r>
          </a:p>
          <a:p>
            <a:pPr marL="0" lvl="0" indent="0" algn="l">
              <a:buClr>
                <a:srgbClr val="DD8047"/>
              </a:buClr>
              <a:buNone/>
            </a:pPr>
            <a:r>
              <a:rPr lang="en-US" sz="2200" dirty="0">
                <a:solidFill>
                  <a:prstClr val="black"/>
                </a:solidFill>
                <a:latin typeface="Times New Roman" pitchFamily="18" charset="0"/>
                <a:cs typeface="Times New Roman" pitchFamily="18" charset="0"/>
              </a:rPr>
              <a:t>images show:</a:t>
            </a:r>
            <a:r>
              <a:rPr lang="en-US" sz="2200" dirty="0">
                <a:solidFill>
                  <a:prstClr val="black"/>
                </a:solidFill>
              </a:rPr>
              <a:t>.</a:t>
            </a:r>
            <a:endParaRPr lang="ar-IQ" sz="2200" dirty="0">
              <a:solidFill>
                <a:prstClr val="black"/>
              </a:solidFill>
            </a:endParaRPr>
          </a:p>
          <a:p>
            <a:pPr marL="0" lvl="0" indent="0" algn="l">
              <a:buClr>
                <a:srgbClr val="DD8047"/>
              </a:buClr>
              <a:buNone/>
            </a:pPr>
            <a:endParaRPr lang="en-US" sz="2200" dirty="0">
              <a:solidFill>
                <a:prstClr val="black"/>
              </a:solidFill>
              <a:latin typeface="Times New Roman" pitchFamily="18" charset="0"/>
              <a:cs typeface="Times New Roman" pitchFamily="18" charset="0"/>
            </a:endParaRPr>
          </a:p>
          <a:p>
            <a:pPr marL="0" lvl="0" indent="0" algn="l">
              <a:buClr>
                <a:srgbClr val="DD8047"/>
              </a:buClr>
              <a:buNone/>
            </a:pPr>
            <a:r>
              <a:rPr lang="en-US" sz="2200" b="1" dirty="0" smtClean="0">
                <a:solidFill>
                  <a:prstClr val="black"/>
                </a:solidFill>
                <a:latin typeface="Times New Roman" pitchFamily="18" charset="0"/>
                <a:cs typeface="Times New Roman" pitchFamily="18" charset="0"/>
              </a:rPr>
              <a:t>4.</a:t>
            </a:r>
            <a:r>
              <a:rPr lang="en-US" sz="2200" dirty="0" smtClean="0">
                <a:solidFill>
                  <a:prstClr val="black"/>
                </a:solidFill>
                <a:latin typeface="Times New Roman" pitchFamily="18" charset="0"/>
                <a:cs typeface="Times New Roman" pitchFamily="18" charset="0"/>
              </a:rPr>
              <a:t> </a:t>
            </a:r>
            <a:r>
              <a:rPr lang="en-US" sz="2200" dirty="0">
                <a:solidFill>
                  <a:prstClr val="black"/>
                </a:solidFill>
                <a:latin typeface="Times New Roman" pitchFamily="18" charset="0"/>
                <a:cs typeface="Times New Roman" pitchFamily="18" charset="0"/>
              </a:rPr>
              <a:t>Magnetization-prepared T1-weighted GRE. A further </a:t>
            </a:r>
            <a:r>
              <a:rPr lang="en-US" sz="2200" b="1" dirty="0">
                <a:solidFill>
                  <a:prstClr val="black"/>
                </a:solidFill>
                <a:latin typeface="Times New Roman" pitchFamily="18" charset="0"/>
                <a:cs typeface="Times New Roman" pitchFamily="18" charset="0"/>
              </a:rPr>
              <a:t>breath-hold</a:t>
            </a:r>
          </a:p>
          <a:p>
            <a:pPr marL="0" lvl="0" indent="0" algn="l">
              <a:buClr>
                <a:srgbClr val="DD8047"/>
              </a:buClr>
              <a:buNone/>
            </a:pPr>
            <a:r>
              <a:rPr lang="en-US" sz="2200" dirty="0">
                <a:solidFill>
                  <a:prstClr val="black"/>
                </a:solidFill>
                <a:latin typeface="Times New Roman" pitchFamily="18" charset="0"/>
                <a:cs typeface="Times New Roman" pitchFamily="18" charset="0"/>
              </a:rPr>
              <a:t>technique with very short sequential image acquisition.</a:t>
            </a:r>
          </a:p>
          <a:p>
            <a:pPr marL="0" lvl="0" indent="0" algn="l">
              <a:buClr>
                <a:srgbClr val="DD8047"/>
              </a:buClr>
              <a:buNone/>
            </a:pPr>
            <a:r>
              <a:rPr lang="en-US" sz="2200" b="1" dirty="0" smtClean="0">
                <a:solidFill>
                  <a:prstClr val="black"/>
                </a:solidFill>
                <a:latin typeface="Times New Roman" pitchFamily="18" charset="0"/>
                <a:cs typeface="Times New Roman" pitchFamily="18" charset="0"/>
              </a:rPr>
              <a:t>5.</a:t>
            </a:r>
            <a:r>
              <a:rPr lang="en-US" sz="2200" dirty="0" smtClean="0">
                <a:solidFill>
                  <a:prstClr val="black"/>
                </a:solidFill>
                <a:latin typeface="Times New Roman" pitchFamily="18" charset="0"/>
                <a:cs typeface="Times New Roman" pitchFamily="18" charset="0"/>
              </a:rPr>
              <a:t> </a:t>
            </a:r>
            <a:r>
              <a:rPr lang="en-US" sz="2200" dirty="0">
                <a:solidFill>
                  <a:prstClr val="black"/>
                </a:solidFill>
                <a:latin typeface="Times New Roman" pitchFamily="18" charset="0"/>
                <a:cs typeface="Times New Roman" pitchFamily="18" charset="0"/>
              </a:rPr>
              <a:t>T1-W GRE fat-suppressed volume acquisition. This sequence can be</a:t>
            </a:r>
          </a:p>
          <a:p>
            <a:pPr marL="0" lvl="0" indent="0" algn="l">
              <a:buClr>
                <a:srgbClr val="DD8047"/>
              </a:buClr>
              <a:buNone/>
            </a:pPr>
            <a:r>
              <a:rPr lang="en-US" sz="2200" dirty="0">
                <a:solidFill>
                  <a:prstClr val="black"/>
                </a:solidFill>
                <a:latin typeface="Times New Roman" pitchFamily="18" charset="0"/>
                <a:cs typeface="Times New Roman" pitchFamily="18" charset="0"/>
              </a:rPr>
              <a:t>obtained rapidly following </a:t>
            </a:r>
            <a:r>
              <a:rPr lang="en-US" sz="2200" b="1" dirty="0" err="1">
                <a:solidFill>
                  <a:prstClr val="black"/>
                </a:solidFill>
                <a:latin typeface="Times New Roman" pitchFamily="18" charset="0"/>
                <a:cs typeface="Times New Roman" pitchFamily="18" charset="0"/>
              </a:rPr>
              <a:t>i.v.</a:t>
            </a:r>
            <a:r>
              <a:rPr lang="en-US" sz="2200" b="1" dirty="0">
                <a:solidFill>
                  <a:prstClr val="black"/>
                </a:solidFill>
                <a:latin typeface="Times New Roman" pitchFamily="18" charset="0"/>
                <a:cs typeface="Times New Roman" pitchFamily="18" charset="0"/>
              </a:rPr>
              <a:t> gadolinium</a:t>
            </a:r>
            <a:r>
              <a:rPr lang="en-US" sz="2200" dirty="0">
                <a:solidFill>
                  <a:prstClr val="black"/>
                </a:solidFill>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169716155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ألوان متوسطة">
  <a:themeElements>
    <a:clrScheme name="ألوان متوسطة">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ألوان متوسطة">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ألوان متوسطة">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emplate>
  <TotalTime>564</TotalTime>
  <Words>540</Words>
  <Application>Microsoft Office PowerPoint</Application>
  <PresentationFormat>On-screen Show (4:3)</PresentationFormat>
  <Paragraphs>62</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StoneSansStd-Semibold</vt:lpstr>
      <vt:lpstr>Times New Roman</vt:lpstr>
      <vt:lpstr>Tw Cen MT</vt:lpstr>
      <vt:lpstr>Wingdings</vt:lpstr>
      <vt:lpstr>Wingdings 2</vt:lpstr>
      <vt:lpstr>ألوان متوسطة</vt:lpstr>
      <vt:lpstr>PowerPoint Presentation</vt:lpstr>
      <vt:lpstr>methods of imaging the hepatobiliary system</vt:lpstr>
      <vt:lpstr>What is MRI?</vt:lpstr>
      <vt:lpstr> CLOSED MRI </vt:lpstr>
      <vt:lpstr>OPEN MRI</vt:lpstr>
      <vt:lpstr>OPEN MRI</vt:lpstr>
      <vt:lpstr>Magnetic Resonance Imaging Of The Liver</vt:lpstr>
      <vt:lpstr>Magnetic Resonance Imaging Pulse Sequences</vt:lpstr>
      <vt:lpstr>MRI pulse sequences of the liver</vt:lpstr>
      <vt:lpstr>Magnetic Resonance Imaging Pulse Sequences</vt:lpstr>
      <vt:lpstr>Very heavily T2-weighted sequences can be used to show water content in bile ducts, cysts and some focal lesions. These may be obtained as:</vt:lpstr>
      <vt:lpstr>MRI of the liver T1and T2 wheighted </vt:lpstr>
      <vt:lpstr>STIR</vt:lpstr>
      <vt:lpstr>STIR </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Maher</dc:creator>
  <cp:lastModifiedBy>Maher</cp:lastModifiedBy>
  <cp:revision>35</cp:revision>
  <dcterms:created xsi:type="dcterms:W3CDTF">2021-12-06T19:06:58Z</dcterms:created>
  <dcterms:modified xsi:type="dcterms:W3CDTF">2023-11-27T14:57:10Z</dcterms:modified>
</cp:coreProperties>
</file>