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80" r:id="rId2"/>
    <p:sldId id="277" r:id="rId3"/>
    <p:sldId id="278" r:id="rId4"/>
    <p:sldId id="290" r:id="rId5"/>
    <p:sldId id="258" r:id="rId6"/>
    <p:sldId id="259" r:id="rId7"/>
    <p:sldId id="260" r:id="rId8"/>
    <p:sldId id="291" r:id="rId9"/>
    <p:sldId id="281" r:id="rId10"/>
    <p:sldId id="261" r:id="rId11"/>
    <p:sldId id="262" r:id="rId12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7194" autoAdjust="0"/>
  </p:normalViewPr>
  <p:slideViewPr>
    <p:cSldViewPr>
      <p:cViewPr varScale="1">
        <p:scale>
          <a:sx n="74" d="100"/>
          <a:sy n="74" d="100"/>
        </p:scale>
        <p:origin x="12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DD470-A994-42F5-9D76-92BDE29701C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86EB7-0AB8-4B09-8DA0-40BAE2852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9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86EB7-0AB8-4B09-8DA0-40BAE28526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8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مستطيل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2" name="عنصر نائب لرقم الشريحة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  <p:sp>
        <p:nvSpPr>
          <p:cNvPr id="16" name="عنصر نائب للنص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مستطيل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5FCA06-7D5B-4994-8467-8CEC34FA050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ar-IQ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By </a:t>
            </a:r>
            <a:r>
              <a:rPr lang="en-US" b="1" dirty="0" err="1"/>
              <a:t>Layth</a:t>
            </a:r>
            <a:r>
              <a:rPr lang="en-US" b="1" dirty="0"/>
              <a:t> Kareem </a:t>
            </a:r>
            <a:endParaRPr lang="en-US" b="1" dirty="0" smtClean="0"/>
          </a:p>
          <a:p>
            <a:r>
              <a:rPr lang="en-US" b="1" dirty="0" err="1" smtClean="0"/>
              <a:t>Ms.c</a:t>
            </a:r>
            <a:r>
              <a:rPr lang="en-US" b="1" dirty="0" smtClean="0"/>
              <a:t> </a:t>
            </a:r>
            <a:r>
              <a:rPr lang="en-US" b="1" dirty="0"/>
              <a:t>in MRI applications </a:t>
            </a:r>
            <a:endParaRPr lang="en-US" b="1" dirty="0" smtClean="0"/>
          </a:p>
          <a:p>
            <a:r>
              <a:rPr lang="en-US" b="1" dirty="0" smtClean="0"/>
              <a:t>Special </a:t>
            </a:r>
            <a:r>
              <a:rPr lang="en-US" b="1" dirty="0"/>
              <a:t>procedures of GI tract </a:t>
            </a:r>
            <a:r>
              <a:rPr lang="en-US" b="1" dirty="0" smtClean="0"/>
              <a:t>(7) </a:t>
            </a:r>
          </a:p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methods of imaging the hepatobiliary system</a:t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90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Biliary system</a:t>
            </a:r>
            <a:endParaRPr lang="ar-IQ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600200"/>
            <a:ext cx="8352928" cy="49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038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Anatomy biliary system</a:t>
            </a:r>
            <a:endParaRPr lang="ar-IQ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Anatomy of the Biliary System with Labels - Media Asset - NIDDK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236" y="1600200"/>
            <a:ext cx="4702478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99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Biliary tree | Root | Anatomy - YouTub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0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methods of imaging the hepatobiliary system</a:t>
            </a:r>
            <a:endParaRPr lang="ar-IQ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l">
              <a:buNone/>
            </a:pPr>
            <a:r>
              <a:rPr lang="en-US" b="0" i="0" u="none" strike="noStrike" baseline="0" dirty="0" smtClean="0">
                <a:latin typeface="StoneSansStd-Semibold"/>
              </a:rPr>
              <a:t>1</a:t>
            </a: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. Plain film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2. Ultrasound (US)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3. Computed tomography (CT), including: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(a) Routine ‘staging’ (portal venous phase) CT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(b) Triple phase ‘characterization’ CT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(c) CT cholangiography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4. Magnetic resonance imaging (MRI)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5. Endoscopic retrograde cholangiopancreatography (ERCP)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6. Percutaneous transhepatic cholangiography (PTC)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7. Operative cholangiography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8. Postoperative (T-tube) cholangiography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9. Angiography—diagnostic and interventional</a:t>
            </a:r>
          </a:p>
          <a:p>
            <a:pPr marL="0" indent="0" algn="l">
              <a:buNone/>
            </a:pPr>
            <a:r>
              <a:rPr lang="en-US" sz="3800" b="0" i="0" u="none" strike="noStrike" baseline="0" dirty="0" smtClean="0">
                <a:latin typeface="Times New Roman" pitchFamily="18" charset="0"/>
                <a:cs typeface="Times New Roman" pitchFamily="18" charset="0"/>
              </a:rPr>
              <a:t>10. Radionuclide imaging:</a:t>
            </a:r>
          </a:p>
          <a:p>
            <a:pPr marL="0" indent="0" algn="l">
              <a:buNone/>
            </a:pPr>
            <a:r>
              <a:rPr lang="en-US" b="0" i="0" u="none" strike="noStrike" baseline="0" dirty="0" smtClean="0">
                <a:latin typeface="StoneSansStd-Medium"/>
              </a:rPr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plain films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1556792"/>
            <a:ext cx="8153400" cy="4495800"/>
          </a:xfrm>
        </p:spPr>
        <p:txBody>
          <a:bodyPr/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PLAIN FILMS: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a routine indication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May incidentally demonstrate air within the biliary tree or portal venous system, opaque calculi or pancreatic calcification.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MONEER JAWAD\Desktop\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616" y="4115842"/>
            <a:ext cx="4170090" cy="270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70" y="4150046"/>
            <a:ext cx="3960440" cy="2707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ULTRASOUND OF THE LIVER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dirty="0" smtClean="0"/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ndications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1.Suspected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focal or diffuse liver lesion 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Jaundice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Abnormal liver function tests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4. Right upper-quadrant pain or mass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Hepatomegaly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Suspected portal hypertension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 Staging known extra hepatic malignancy, superseded by CT</a:t>
            </a:r>
          </a:p>
          <a:p>
            <a:pPr marL="0" indent="0" algn="l">
              <a:buNone/>
            </a:pP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8. Pyrexia of unknown origin,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To provide real-time image guidance for the safe placement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needles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biopsy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Assessment of portal vein, hepatic artery or hepatic veins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11. Assessment of patients with surgical shunts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intrahepatic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portosystemic shunt (TIPS) procedures</a:t>
            </a:r>
          </a:p>
          <a:p>
            <a:pPr marL="0" indent="0" algn="l">
              <a:buNone/>
            </a:pPr>
            <a:r>
              <a:rPr lang="en-US" dirty="0"/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2. Follow-up after surgical resection or liver transplant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0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Ultrasonography</a:t>
            </a:r>
            <a:endParaRPr lang="ar-IQ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1628800"/>
            <a:ext cx="8280920" cy="48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92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ULTRASOUND OF THE LIVER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Contraindications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Patient Preparation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Fasting or restriction to clear fluids only required if the gallbladder is also to be studied</a:t>
            </a:r>
          </a:p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Equipment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3–5-MHz transducer and contact gel. Selection of the appropriate preset protocol and positioning of focal zone will depend upon the type of machine,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manufacturer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IQ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IQ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US \Technique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Technique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Patient supine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Time-gain compensation set to give uniform reflectivity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out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right lobe of the liver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Suspended inspiration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Longitudinal scans from epigastrium or left subcostal region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across to right subcostal region. The transducer should be angled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cephalad to include the whole of the left and right lobes.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Transverse scans, subcostally, to visualize the whole liver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If visualization is incomplete, due to a small or high-positioned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liver, then additional right intercostal, longitudinal, transverse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لوان متوسطة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لوان متوسطة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471</TotalTime>
  <Words>410</Words>
  <Application>Microsoft Office PowerPoint</Application>
  <PresentationFormat>On-screen Show (4:3)</PresentationFormat>
  <Paragraphs>61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StoneSansStd-Medium</vt:lpstr>
      <vt:lpstr>StoneSansStd-Semibold</vt:lpstr>
      <vt:lpstr>Times New Roman</vt:lpstr>
      <vt:lpstr>Tw Cen MT</vt:lpstr>
      <vt:lpstr>Wingdings</vt:lpstr>
      <vt:lpstr>Wingdings 2</vt:lpstr>
      <vt:lpstr>ألوان متوسطة</vt:lpstr>
      <vt:lpstr> </vt:lpstr>
      <vt:lpstr>Biliary system</vt:lpstr>
      <vt:lpstr>Anatomy biliary system</vt:lpstr>
      <vt:lpstr>PowerPoint Presentation</vt:lpstr>
      <vt:lpstr>methods of imaging the hepatobiliary system</vt:lpstr>
      <vt:lpstr> plain films </vt:lpstr>
      <vt:lpstr>ULTRASOUND OF THE LIVER</vt:lpstr>
      <vt:lpstr>PowerPoint Presentation</vt:lpstr>
      <vt:lpstr>Ultrasonography</vt:lpstr>
      <vt:lpstr>ULTRASOUND OF THE LIVER</vt:lpstr>
      <vt:lpstr>           US \Technique 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Maher</cp:lastModifiedBy>
  <cp:revision>27</cp:revision>
  <dcterms:created xsi:type="dcterms:W3CDTF">2021-12-06T19:06:58Z</dcterms:created>
  <dcterms:modified xsi:type="dcterms:W3CDTF">2023-11-13T17:09:23Z</dcterms:modified>
</cp:coreProperties>
</file>