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20/10/1445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20/10/1445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20/10/1445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20/10/1445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20/10/1445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20/10/1445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20/10/1445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20/10/1445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20/10/1445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20/10/1445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20/10/1445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20/10/1445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lideshare.net/drarnabradiotherapy/radiobiology-13517896#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slideshare.net/drarnabradiotherapy/radiobiology-13517896#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slideshare.net/drarnabradiotherapy/radiobiology-13517896#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slideshare.net/drarnabradiotherapy/radiobiology-13517896#1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slideshare.net/drarnabradiotherapy/radiobiology-13517896#1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slideshare.net/drarnabradiotherapy/radiobiology-13517896#1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slideshare.net/drarnabradiotherapy/radiobiology-13517896#1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23528" y="693491"/>
            <a:ext cx="8280920" cy="5831853"/>
          </a:xfrm>
          <a:prstGeom prst="rect">
            <a:avLst/>
          </a:prstGeom>
        </p:spPr>
        <p:txBody>
          <a:bodyPr wrap="square">
            <a:spAutoFit/>
          </a:bodyPr>
          <a:lstStyle/>
          <a:p>
            <a:pPr algn="l" rtl="0">
              <a:lnSpc>
                <a:spcPct val="150000"/>
              </a:lnSpc>
            </a:pPr>
            <a:r>
              <a:rPr lang="en-US" sz="2800" dirty="0">
                <a:latin typeface="Times New Roman" pitchFamily="18" charset="0"/>
                <a:cs typeface="Times New Roman" pitchFamily="18" charset="0"/>
                <a:sym typeface="Symbol"/>
              </a:rPr>
              <a:t> </a:t>
            </a:r>
            <a:r>
              <a:rPr lang="en-US" sz="2800" dirty="0" smtClean="0">
                <a:latin typeface="Times New Roman" pitchFamily="18" charset="0"/>
                <a:cs typeface="Times New Roman" pitchFamily="18" charset="0"/>
              </a:rPr>
              <a:t>Radiobiology </a:t>
            </a:r>
            <a:r>
              <a:rPr lang="en-US" sz="2800" dirty="0">
                <a:latin typeface="Times New Roman" pitchFamily="18" charset="0"/>
                <a:cs typeface="Times New Roman" pitchFamily="18" charset="0"/>
              </a:rPr>
              <a:t>is a branch of science concerned with the action of ionizing radiation on biological tissues and living organisms </a:t>
            </a:r>
          </a:p>
          <a:p>
            <a:pPr algn="l" rtl="0">
              <a:lnSpc>
                <a:spcPct val="150000"/>
              </a:lnSpc>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sym typeface="Symbol"/>
              </a:rPr>
              <a:t></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Objective </a:t>
            </a:r>
            <a:endParaRPr lang="en-US" sz="2800" dirty="0" smtClean="0">
              <a:latin typeface="Times New Roman" pitchFamily="18" charset="0"/>
              <a:cs typeface="Times New Roman" pitchFamily="18" charset="0"/>
            </a:endParaRPr>
          </a:p>
          <a:p>
            <a:pPr algn="l" rtl="0">
              <a:lnSpc>
                <a:spcPct val="150000"/>
              </a:lnSpc>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 </a:t>
            </a:r>
            <a:r>
              <a:rPr lang="en-US" sz="2800" dirty="0">
                <a:latin typeface="Times New Roman" pitchFamily="18" charset="0"/>
                <a:cs typeface="Times New Roman" pitchFamily="18" charset="0"/>
              </a:rPr>
              <a:t>To understand why </a:t>
            </a:r>
            <a:r>
              <a:rPr lang="en-US" sz="2800" dirty="0" err="1">
                <a:latin typeface="Times New Roman" pitchFamily="18" charset="0"/>
                <a:cs typeface="Times New Roman" pitchFamily="18" charset="0"/>
              </a:rPr>
              <a:t>ionising</a:t>
            </a:r>
            <a:r>
              <a:rPr lang="en-US" sz="2800" dirty="0">
                <a:latin typeface="Times New Roman" pitchFamily="18" charset="0"/>
                <a:cs typeface="Times New Roman" pitchFamily="18" charset="0"/>
              </a:rPr>
              <a:t> radiation can be used </a:t>
            </a:r>
            <a:endParaRPr lang="en-US" sz="2800" dirty="0" smtClean="0">
              <a:latin typeface="Times New Roman" pitchFamily="18" charset="0"/>
              <a:cs typeface="Times New Roman" pitchFamily="18" charset="0"/>
            </a:endParaRPr>
          </a:p>
          <a:p>
            <a:pPr algn="l" rtl="0">
              <a:lnSpc>
                <a:spcPct val="150000"/>
              </a:lnSpc>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to </a:t>
            </a:r>
            <a:r>
              <a:rPr lang="en-US" sz="2800" dirty="0">
                <a:latin typeface="Times New Roman" pitchFamily="18" charset="0"/>
                <a:cs typeface="Times New Roman" pitchFamily="18" charset="0"/>
              </a:rPr>
              <a:t>treat malignant cells </a:t>
            </a:r>
            <a:endParaRPr lang="en-US" sz="2800" dirty="0" smtClean="0">
              <a:latin typeface="Times New Roman" pitchFamily="18" charset="0"/>
              <a:cs typeface="Times New Roman" pitchFamily="18" charset="0"/>
            </a:endParaRPr>
          </a:p>
          <a:p>
            <a:pPr algn="l" rtl="0">
              <a:lnSpc>
                <a:spcPct val="150000"/>
              </a:lnSpc>
            </a:pPr>
            <a:r>
              <a:rPr lang="en-US" sz="2800" dirty="0" smtClean="0">
                <a:latin typeface="Times New Roman" pitchFamily="18" charset="0"/>
                <a:cs typeface="Times New Roman" pitchFamily="18" charset="0"/>
              </a:rPr>
              <a:t>        -To </a:t>
            </a:r>
            <a:r>
              <a:rPr lang="en-US" sz="2800" dirty="0">
                <a:latin typeface="Times New Roman" pitchFamily="18" charset="0"/>
                <a:cs typeface="Times New Roman" pitchFamily="18" charset="0"/>
              </a:rPr>
              <a:t>know the type of radiation that does this best </a:t>
            </a:r>
            <a:endParaRPr lang="en-US" sz="2800" dirty="0" smtClean="0">
              <a:latin typeface="Times New Roman" pitchFamily="18" charset="0"/>
              <a:cs typeface="Times New Roman" pitchFamily="18" charset="0"/>
            </a:endParaRPr>
          </a:p>
          <a:p>
            <a:pPr algn="l" rtl="0">
              <a:lnSpc>
                <a:spcPct val="150000"/>
              </a:lnSpc>
            </a:pPr>
            <a:r>
              <a:rPr lang="en-US" sz="2800" dirty="0" smtClean="0">
                <a:latin typeface="Times New Roman" pitchFamily="18" charset="0"/>
                <a:cs typeface="Times New Roman" pitchFamily="18" charset="0"/>
              </a:rPr>
              <a:t>        -To </a:t>
            </a:r>
            <a:r>
              <a:rPr lang="en-US" sz="2800" dirty="0">
                <a:latin typeface="Times New Roman" pitchFamily="18" charset="0"/>
                <a:cs typeface="Times New Roman" pitchFamily="18" charset="0"/>
              </a:rPr>
              <a:t>identify factors of significance to the success of </a:t>
            </a:r>
            <a:r>
              <a:rPr lang="en-US" sz="2800" dirty="0" smtClean="0">
                <a:latin typeface="Times New Roman" pitchFamily="18" charset="0"/>
                <a:cs typeface="Times New Roman" pitchFamily="18" charset="0"/>
              </a:rPr>
              <a:t> </a:t>
            </a:r>
          </a:p>
          <a:p>
            <a:pPr algn="l" rtl="0">
              <a:lnSpc>
                <a:spcPct val="150000"/>
              </a:lnSpc>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this </a:t>
            </a:r>
            <a:r>
              <a:rPr lang="en-US" sz="2800" dirty="0">
                <a:latin typeface="Times New Roman" pitchFamily="18" charset="0"/>
                <a:cs typeface="Times New Roman" pitchFamily="18" charset="0"/>
              </a:rPr>
              <a:t>process </a:t>
            </a:r>
          </a:p>
        </p:txBody>
      </p:sp>
      <p:sp>
        <p:nvSpPr>
          <p:cNvPr id="5" name="مستطيل 4"/>
          <p:cNvSpPr/>
          <p:nvPr/>
        </p:nvSpPr>
        <p:spPr>
          <a:xfrm>
            <a:off x="2783690" y="251937"/>
            <a:ext cx="2509020" cy="584775"/>
          </a:xfrm>
          <a:prstGeom prst="rect">
            <a:avLst/>
          </a:prstGeom>
        </p:spPr>
        <p:txBody>
          <a:bodyPr wrap="none">
            <a:spAutoFit/>
          </a:bodyPr>
          <a:lstStyle/>
          <a:p>
            <a:r>
              <a:rPr lang="en-US" sz="32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Radiobiology</a:t>
            </a:r>
            <a:endParaRPr lang="en-US" sz="3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5505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23528" y="404664"/>
            <a:ext cx="8352928" cy="4616648"/>
          </a:xfrm>
          <a:prstGeom prst="rect">
            <a:avLst/>
          </a:prstGeom>
        </p:spPr>
        <p:txBody>
          <a:bodyPr wrap="square">
            <a:spAutoFit/>
          </a:bodyPr>
          <a:lstStyle/>
          <a:p>
            <a:pPr marL="342900" indent="-342900" algn="l" rtl="0">
              <a:lnSpc>
                <a:spcPct val="150000"/>
              </a:lnSpc>
              <a:buFont typeface="Symbol"/>
              <a:buChar char="l"/>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interaction of radiation with a cell is a matter of chance </a:t>
            </a:r>
            <a:r>
              <a:rPr lang="en-US" sz="2400" dirty="0" smtClean="0">
                <a:latin typeface="Times New Roman" pitchFamily="18" charset="0"/>
                <a:cs typeface="Times New Roman" pitchFamily="18" charset="0"/>
              </a:rPr>
              <a:t>  </a:t>
            </a:r>
          </a:p>
          <a:p>
            <a:pPr algn="l" rtl="0">
              <a:lnSpc>
                <a:spcPct val="150000"/>
              </a:lnSpc>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probability]. If an interaction occurs, the damage may not </a:t>
            </a:r>
            <a:r>
              <a:rPr lang="en-US" sz="2400" dirty="0" smtClean="0">
                <a:latin typeface="Times New Roman" pitchFamily="18" charset="0"/>
                <a:cs typeface="Times New Roman" pitchFamily="18" charset="0"/>
              </a:rPr>
              <a:t>be    </a:t>
            </a: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expressed</a:t>
            </a:r>
            <a:r>
              <a:rPr lang="en-US" sz="2400" dirty="0">
                <a:latin typeface="Times New Roman" pitchFamily="18" charset="0"/>
                <a:cs typeface="Times New Roman" pitchFamily="18" charset="0"/>
              </a:rPr>
              <a:t>, in fact damage is more frequently repaired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initial deposition of energy occurs very quickly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radiation is deposited in the cell randomly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Expression </a:t>
            </a:r>
            <a:r>
              <a:rPr lang="en-US" sz="2400" dirty="0">
                <a:latin typeface="Times New Roman" pitchFamily="18" charset="0"/>
                <a:cs typeface="Times New Roman" pitchFamily="18" charset="0"/>
              </a:rPr>
              <a:t>of damage occurs after a latent period, ranging from hours to years or even generations </a:t>
            </a:r>
            <a:endParaRPr lang="en-US" sz="2400" dirty="0" smtClean="0">
              <a:latin typeface="Times New Roman" pitchFamily="18" charset="0"/>
              <a:cs typeface="Times New Roman" pitchFamily="18" charset="0"/>
            </a:endParaRPr>
          </a:p>
          <a:p>
            <a:pPr algn="l" rtl="0">
              <a:lnSpc>
                <a:spcPct val="150000"/>
              </a:lnSpc>
            </a:pPr>
            <a:r>
              <a:rPr lang="en-US" sz="2400" dirty="0" smtClean="0">
                <a:latin typeface="Times New Roman" pitchFamily="18" charset="0"/>
                <a:cs typeface="Times New Roman" pitchFamily="18" charset="0"/>
                <a:sym typeface="Symbol"/>
              </a:rPr>
              <a:t></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DNA is the sensitive target in the cell </a:t>
            </a:r>
          </a:p>
        </p:txBody>
      </p:sp>
    </p:spTree>
    <p:extLst>
      <p:ext uri="{BB962C8B-B14F-4D97-AF65-F5344CB8AC3E}">
        <p14:creationId xmlns:p14="http://schemas.microsoft.com/office/powerpoint/2010/main" val="244313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51520" y="764704"/>
            <a:ext cx="8640960" cy="5831853"/>
          </a:xfrm>
          <a:prstGeom prst="rect">
            <a:avLst/>
          </a:prstGeom>
        </p:spPr>
        <p:txBody>
          <a:bodyPr wrap="square">
            <a:spAutoFit/>
          </a:bodyPr>
          <a:lstStyle/>
          <a:p>
            <a:pPr marL="457200" indent="-457200" algn="l" rtl="0">
              <a:lnSpc>
                <a:spcPct val="150000"/>
              </a:lnSpc>
              <a:buFont typeface="Symbol"/>
              <a:buChar char="l"/>
            </a:pP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cell proliferation cycle is defined by two well </a:t>
            </a:r>
            <a:r>
              <a:rPr lang="en-US" sz="2800" dirty="0" smtClean="0">
                <a:latin typeface="Times New Roman" pitchFamily="18" charset="0"/>
                <a:cs typeface="Times New Roman" pitchFamily="18" charset="0"/>
              </a:rPr>
              <a:t>  </a:t>
            </a:r>
          </a:p>
          <a:p>
            <a:pPr algn="l" rtl="0">
              <a:lnSpc>
                <a:spcPct val="150000"/>
              </a:lnSpc>
            </a:pPr>
            <a:r>
              <a:rPr lang="en-US" sz="2800" dirty="0" smtClean="0">
                <a:latin typeface="Times New Roman" pitchFamily="18" charset="0"/>
                <a:cs typeface="Times New Roman" pitchFamily="18" charset="0"/>
              </a:rPr>
              <a:t>     defined </a:t>
            </a:r>
            <a:r>
              <a:rPr lang="en-US" sz="2800" dirty="0">
                <a:latin typeface="Times New Roman" pitchFamily="18" charset="0"/>
                <a:cs typeface="Times New Roman" pitchFamily="18" charset="0"/>
              </a:rPr>
              <a:t>time periods: Mitosis (M), where division takes </a:t>
            </a:r>
            <a:r>
              <a:rPr lang="en-US" sz="2800" dirty="0" smtClean="0">
                <a:latin typeface="Times New Roman" pitchFamily="18" charset="0"/>
                <a:cs typeface="Times New Roman" pitchFamily="18" charset="0"/>
              </a:rPr>
              <a:t>  </a:t>
            </a:r>
          </a:p>
          <a:p>
            <a:pPr algn="l" rtl="0">
              <a:lnSpc>
                <a:spcPct val="150000"/>
              </a:lnSpc>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place </a:t>
            </a:r>
            <a:r>
              <a:rPr lang="en-US" sz="2800" dirty="0">
                <a:latin typeface="Times New Roman" pitchFamily="18" charset="0"/>
                <a:cs typeface="Times New Roman" pitchFamily="18" charset="0"/>
              </a:rPr>
              <a:t>&amp; the period of DNA synthesis (S). </a:t>
            </a:r>
            <a:endParaRPr lang="en-US" sz="2800" dirty="0" smtClean="0">
              <a:latin typeface="Times New Roman" pitchFamily="18" charset="0"/>
              <a:cs typeface="Times New Roman" pitchFamily="18" charset="0"/>
            </a:endParaRPr>
          </a:p>
          <a:p>
            <a:pPr marL="457200" indent="-457200" algn="l" rtl="0">
              <a:lnSpc>
                <a:spcPct val="150000"/>
              </a:lnSpc>
              <a:buFont typeface="Symbol"/>
              <a:buChar char="l"/>
            </a:pP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S and M portions of the cell cycle are separated by two periods (gaps) G1 and G2 when, respectively, DNA has not yet been synthesized or has been synthesized but other metabolic processes are taking place. </a:t>
            </a:r>
            <a:endParaRPr lang="en-US" sz="2800" dirty="0" smtClean="0">
              <a:latin typeface="Times New Roman" pitchFamily="18" charset="0"/>
              <a:cs typeface="Times New Roman" pitchFamily="18" charset="0"/>
            </a:endParaRPr>
          </a:p>
          <a:p>
            <a:pPr marL="457200" indent="-457200" algn="l" rtl="0">
              <a:lnSpc>
                <a:spcPct val="150000"/>
              </a:lnSpc>
              <a:buFont typeface="Symbol"/>
              <a:buChar char="l"/>
            </a:pP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time between successive divisions (mitoses) is called the cell cycle time.</a:t>
            </a:r>
            <a:endParaRPr lang="en-US" sz="2800" dirty="0">
              <a:latin typeface="Times New Roman" pitchFamily="18" charset="0"/>
              <a:cs typeface="Times New Roman" pitchFamily="18" charset="0"/>
            </a:endParaRPr>
          </a:p>
        </p:txBody>
      </p:sp>
      <p:sp>
        <p:nvSpPr>
          <p:cNvPr id="5" name="مستطيل 4"/>
          <p:cNvSpPr/>
          <p:nvPr/>
        </p:nvSpPr>
        <p:spPr>
          <a:xfrm>
            <a:off x="3388022" y="260648"/>
            <a:ext cx="1795684" cy="523220"/>
          </a:xfrm>
          <a:prstGeom prst="rect">
            <a:avLst/>
          </a:prstGeom>
        </p:spPr>
        <p:txBody>
          <a:bodyPr wrap="none">
            <a:spAutoFit/>
          </a:bodyPr>
          <a:lstStyle/>
          <a:p>
            <a:r>
              <a:rPr lang="en-US" sz="2800" u="sng" dirty="0">
                <a:solidFill>
                  <a:schemeClr val="bg1"/>
                </a:solidFill>
                <a:latin typeface="Times New Roman" pitchFamily="18" charset="0"/>
                <a:cs typeface="Times New Roman" pitchFamily="18" charset="0"/>
                <a:hlinkClick r:id="rId2"/>
              </a:rPr>
              <a:t>Cell Cycle </a:t>
            </a:r>
            <a:endParaRPr lang="en-US" sz="2800" dirty="0">
              <a:solidFill>
                <a:schemeClr val="bg1"/>
              </a:solidFill>
            </a:endParaRPr>
          </a:p>
        </p:txBody>
      </p:sp>
    </p:spTree>
    <p:extLst>
      <p:ext uri="{BB962C8B-B14F-4D97-AF65-F5344CB8AC3E}">
        <p14:creationId xmlns:p14="http://schemas.microsoft.com/office/powerpoint/2010/main" val="3130440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51520" y="836712"/>
            <a:ext cx="8640960" cy="5565947"/>
          </a:xfrm>
          <a:prstGeom prst="rect">
            <a:avLst/>
          </a:prstGeom>
        </p:spPr>
        <p:txBody>
          <a:bodyPr wrap="square">
            <a:spAutoFit/>
          </a:bodyPr>
          <a:lstStyle/>
          <a:p>
            <a:pPr marL="342900" indent="-342900" algn="l" rtl="0">
              <a:lnSpc>
                <a:spcPct val="150000"/>
              </a:lnSpc>
              <a:buFont typeface="Symbol"/>
              <a:buChar char="l"/>
            </a:pPr>
            <a:r>
              <a:rPr lang="en-US" sz="2400" dirty="0" smtClean="0">
                <a:latin typeface="Times New Roman" pitchFamily="18" charset="0"/>
                <a:cs typeface="Times New Roman" pitchFamily="18" charset="0"/>
              </a:rPr>
              <a:t>Cell </a:t>
            </a:r>
            <a:r>
              <a:rPr lang="en-US" sz="2400" dirty="0">
                <a:latin typeface="Times New Roman" pitchFamily="18" charset="0"/>
                <a:cs typeface="Times New Roman" pitchFamily="18" charset="0"/>
              </a:rPr>
              <a:t>death of non-proliferating (static) cells is defined as the loss of specific function, while for stem cells and other cells capable of many divisions it is defined as the loss of reproductive integrity (reproductive death).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surviving cell that maintains its reproductive integrity and proliferates almost indefinitely is said to be </a:t>
            </a:r>
            <a:r>
              <a:rPr lang="en-US" sz="2400" dirty="0" err="1">
                <a:latin typeface="Times New Roman" pitchFamily="18" charset="0"/>
                <a:cs typeface="Times New Roman" pitchFamily="18" charset="0"/>
              </a:rPr>
              <a:t>clonogenic</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When </a:t>
            </a:r>
            <a:r>
              <a:rPr lang="en-US" sz="2400" dirty="0">
                <a:latin typeface="Times New Roman" pitchFamily="18" charset="0"/>
                <a:cs typeface="Times New Roman" pitchFamily="18" charset="0"/>
              </a:rPr>
              <a:t>cells are exposed to ionizing radiation the standard physical effects between radiation and the atoms or molecules of the cells occur first and the possible biological damage to cell functions follows later. </a:t>
            </a:r>
            <a:endParaRPr lang="en-US" sz="2400" dirty="0">
              <a:latin typeface="Times New Roman" pitchFamily="18" charset="0"/>
              <a:cs typeface="Times New Roman" pitchFamily="18" charset="0"/>
            </a:endParaRPr>
          </a:p>
        </p:txBody>
      </p:sp>
      <p:sp>
        <p:nvSpPr>
          <p:cNvPr id="5" name="مستطيل 4"/>
          <p:cNvSpPr/>
          <p:nvPr/>
        </p:nvSpPr>
        <p:spPr>
          <a:xfrm>
            <a:off x="3373595" y="260648"/>
            <a:ext cx="1816523" cy="523220"/>
          </a:xfrm>
          <a:prstGeom prst="rect">
            <a:avLst/>
          </a:prstGeom>
        </p:spPr>
        <p:txBody>
          <a:bodyPr wrap="none">
            <a:spAutoFit/>
          </a:bodyPr>
          <a:lstStyle/>
          <a:p>
            <a:r>
              <a:rPr lang="en-US" sz="2800" u="sng" dirty="0">
                <a:latin typeface="Times New Roman" pitchFamily="18" charset="0"/>
                <a:cs typeface="Times New Roman" pitchFamily="18" charset="0"/>
                <a:hlinkClick r:id="rId2"/>
              </a:rPr>
              <a:t>Cell Death </a:t>
            </a:r>
            <a:endParaRPr lang="en-US" sz="2800" dirty="0"/>
          </a:p>
        </p:txBody>
      </p:sp>
    </p:spTree>
    <p:extLst>
      <p:ext uri="{BB962C8B-B14F-4D97-AF65-F5344CB8AC3E}">
        <p14:creationId xmlns:p14="http://schemas.microsoft.com/office/powerpoint/2010/main" val="769834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23528" y="1196752"/>
            <a:ext cx="8496944" cy="4524315"/>
          </a:xfrm>
          <a:prstGeom prst="rect">
            <a:avLst/>
          </a:prstGeom>
        </p:spPr>
        <p:txBody>
          <a:bodyPr wrap="square">
            <a:spAutoFit/>
          </a:bodyPr>
          <a:lstStyle/>
          <a:p>
            <a:pPr marL="342900" indent="-342900" algn="l" rtl="0">
              <a:lnSpc>
                <a:spcPct val="150000"/>
              </a:lnSpc>
              <a:buFont typeface="Symbol"/>
              <a:buChar char="l"/>
            </a:pPr>
            <a:r>
              <a:rPr lang="en-US" sz="2400" dirty="0" smtClean="0">
                <a:latin typeface="Times New Roman" pitchFamily="18" charset="0"/>
                <a:cs typeface="Times New Roman" pitchFamily="18" charset="0"/>
              </a:rPr>
              <a:t>For </a:t>
            </a:r>
            <a:r>
              <a:rPr lang="en-US" sz="2400" dirty="0">
                <a:latin typeface="Times New Roman" pitchFamily="18" charset="0"/>
                <a:cs typeface="Times New Roman" pitchFamily="18" charset="0"/>
              </a:rPr>
              <a:t>use in radiobiology and radiation protection the physical quantity that is useful for defining the quality of an ionizing radiation beam is the linear energy transfer (LET).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ICRU defines the LET as follows: “LET of charged particles in a medium is the quotient </a:t>
            </a:r>
            <a:r>
              <a:rPr lang="en-US" sz="2400" dirty="0" err="1">
                <a:latin typeface="Times New Roman" pitchFamily="18" charset="0"/>
                <a:cs typeface="Times New Roman" pitchFamily="18" charset="0"/>
              </a:rPr>
              <a:t>dE</a:t>
            </a:r>
            <a:r>
              <a:rPr lang="en-US" sz="2400" dirty="0">
                <a:latin typeface="Times New Roman" pitchFamily="18" charset="0"/>
                <a:cs typeface="Times New Roman" pitchFamily="18" charset="0"/>
              </a:rPr>
              <a:t>/ dl, where </a:t>
            </a:r>
            <a:r>
              <a:rPr lang="en-US" sz="2400" dirty="0" err="1">
                <a:latin typeface="Times New Roman" pitchFamily="18" charset="0"/>
                <a:cs typeface="Times New Roman" pitchFamily="18" charset="0"/>
              </a:rPr>
              <a:t>dE</a:t>
            </a:r>
            <a:r>
              <a:rPr lang="en-US" sz="2400" dirty="0">
                <a:latin typeface="Times New Roman" pitchFamily="18" charset="0"/>
                <a:cs typeface="Times New Roman" pitchFamily="18" charset="0"/>
              </a:rPr>
              <a:t> is the average energy locally imparted to the medium by a charged particle of specified energy in traversing a distance of dl.”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Unit </a:t>
            </a:r>
            <a:r>
              <a:rPr lang="en-US" sz="2400" dirty="0">
                <a:latin typeface="Times New Roman" pitchFamily="18" charset="0"/>
                <a:cs typeface="Times New Roman" pitchFamily="18" charset="0"/>
              </a:rPr>
              <a:t>usually used for the LET is </a:t>
            </a:r>
            <a:r>
              <a:rPr lang="en-US" sz="2400" dirty="0" err="1">
                <a:latin typeface="Times New Roman" pitchFamily="18" charset="0"/>
                <a:cs typeface="Times New Roman" pitchFamily="18" charset="0"/>
              </a:rPr>
              <a:t>keV</a:t>
            </a:r>
            <a:r>
              <a:rPr lang="en-US" sz="2400" dirty="0">
                <a:latin typeface="Times New Roman" pitchFamily="18" charset="0"/>
                <a:cs typeface="Times New Roman" pitchFamily="18" charset="0"/>
              </a:rPr>
              <a:t>/µm. </a:t>
            </a:r>
            <a:endParaRPr lang="en-US" sz="2400" dirty="0">
              <a:latin typeface="Times New Roman" pitchFamily="18" charset="0"/>
              <a:cs typeface="Times New Roman" pitchFamily="18" charset="0"/>
            </a:endParaRPr>
          </a:p>
        </p:txBody>
      </p:sp>
      <p:sp>
        <p:nvSpPr>
          <p:cNvPr id="5" name="مستطيل 4"/>
          <p:cNvSpPr/>
          <p:nvPr/>
        </p:nvSpPr>
        <p:spPr>
          <a:xfrm>
            <a:off x="1719297" y="620688"/>
            <a:ext cx="4256293" cy="523220"/>
          </a:xfrm>
          <a:prstGeom prst="rect">
            <a:avLst/>
          </a:prstGeom>
        </p:spPr>
        <p:txBody>
          <a:bodyPr wrap="none">
            <a:spAutoFit/>
          </a:bodyPr>
          <a:lstStyle/>
          <a:p>
            <a:pPr algn="ctr"/>
            <a:r>
              <a:rPr lang="en-US" sz="2800" u="sng" dirty="0">
                <a:latin typeface="Times New Roman" pitchFamily="18" charset="0"/>
                <a:cs typeface="Times New Roman" pitchFamily="18" charset="0"/>
                <a:hlinkClick r:id="rId2"/>
              </a:rPr>
              <a:t>Classification of Radiations </a:t>
            </a:r>
            <a:endParaRPr lang="en-US" sz="2800" dirty="0"/>
          </a:p>
        </p:txBody>
      </p:sp>
    </p:spTree>
    <p:extLst>
      <p:ext uri="{BB962C8B-B14F-4D97-AF65-F5344CB8AC3E}">
        <p14:creationId xmlns:p14="http://schemas.microsoft.com/office/powerpoint/2010/main" val="2835325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95536" y="1268760"/>
            <a:ext cx="8280920" cy="3892861"/>
          </a:xfrm>
          <a:prstGeom prst="rect">
            <a:avLst/>
          </a:prstGeom>
        </p:spPr>
        <p:txBody>
          <a:bodyPr wrap="square">
            <a:spAutoFit/>
          </a:bodyPr>
          <a:lstStyle/>
          <a:p>
            <a:pPr marL="342900" indent="-342900" algn="l" rtl="0">
              <a:lnSpc>
                <a:spcPct val="150000"/>
              </a:lnSpc>
              <a:buFont typeface="Symbol"/>
              <a:buChar char="l"/>
            </a:pP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biological effects of radiation result mainly from damage to the DNA, which is the most critical target within the cell </a:t>
            </a:r>
            <a:endParaRPr lang="en-US" sz="2800" dirty="0" smtClean="0">
              <a:latin typeface="Times New Roman" pitchFamily="18" charset="0"/>
              <a:cs typeface="Times New Roman" pitchFamily="18" charset="0"/>
            </a:endParaRPr>
          </a:p>
          <a:p>
            <a:pPr marL="342900" indent="-342900" algn="l" rtl="0">
              <a:lnSpc>
                <a:spcPct val="150000"/>
              </a:lnSpc>
              <a:buFont typeface="Symbol"/>
              <a:buChar char="l"/>
            </a:pPr>
            <a:r>
              <a:rPr lang="en-US" sz="2800" dirty="0" smtClean="0">
                <a:latin typeface="Times New Roman" pitchFamily="18" charset="0"/>
                <a:cs typeface="Times New Roman" pitchFamily="18" charset="0"/>
              </a:rPr>
              <a:t>When </a:t>
            </a:r>
            <a:r>
              <a:rPr lang="en-US" sz="2800" dirty="0">
                <a:latin typeface="Times New Roman" pitchFamily="18" charset="0"/>
                <a:cs typeface="Times New Roman" pitchFamily="18" charset="0"/>
              </a:rPr>
              <a:t>directly ionizing radiation is absorbed in biological material, the damage to the cell may occur in one of two ways: </a:t>
            </a:r>
            <a:r>
              <a:rPr lang="en-US" sz="2800" dirty="0" smtClean="0">
                <a:latin typeface="Times New Roman" pitchFamily="18" charset="0"/>
                <a:cs typeface="Times New Roman" pitchFamily="18" charset="0"/>
              </a:rPr>
              <a:t>Direct and Indirect</a:t>
            </a:r>
            <a:r>
              <a:rPr lang="en-US" sz="2800" dirty="0">
                <a:latin typeface="Times New Roman" pitchFamily="18" charset="0"/>
                <a:cs typeface="Times New Roman" pitchFamily="18" charset="0"/>
              </a:rPr>
              <a:t>. </a:t>
            </a:r>
          </a:p>
        </p:txBody>
      </p:sp>
      <p:sp>
        <p:nvSpPr>
          <p:cNvPr id="5" name="مستطيل 4"/>
          <p:cNvSpPr/>
          <p:nvPr/>
        </p:nvSpPr>
        <p:spPr>
          <a:xfrm>
            <a:off x="2699792" y="332656"/>
            <a:ext cx="3530134" cy="461665"/>
          </a:xfrm>
          <a:prstGeom prst="rect">
            <a:avLst/>
          </a:prstGeom>
        </p:spPr>
        <p:txBody>
          <a:bodyPr wrap="none">
            <a:spAutoFit/>
          </a:bodyPr>
          <a:lstStyle/>
          <a:p>
            <a:pPr algn="l" rtl="0"/>
            <a:r>
              <a:rPr lang="en-US" sz="2400" u="sng" dirty="0">
                <a:solidFill>
                  <a:schemeClr val="accent1"/>
                </a:solidFill>
                <a:latin typeface="Times New Roman" pitchFamily="18" charset="0"/>
                <a:cs typeface="Times New Roman" pitchFamily="18" charset="0"/>
                <a:hlinkClick r:id="rId2"/>
              </a:rPr>
              <a:t>Cell Damage by </a:t>
            </a:r>
            <a:r>
              <a:rPr lang="en-US" sz="2400" u="sng" dirty="0">
                <a:solidFill>
                  <a:schemeClr val="accent1"/>
                </a:solidFill>
                <a:latin typeface="Times New Roman" pitchFamily="18" charset="0"/>
                <a:cs typeface="Times New Roman" pitchFamily="18" charset="0"/>
              </a:rPr>
              <a:t>Radiation </a:t>
            </a:r>
            <a:endParaRPr lang="en-US" sz="2400" u="sng" dirty="0">
              <a:solidFill>
                <a:schemeClr val="accent1"/>
              </a:solidFill>
            </a:endParaRPr>
          </a:p>
        </p:txBody>
      </p:sp>
    </p:spTree>
    <p:extLst>
      <p:ext uri="{BB962C8B-B14F-4D97-AF65-F5344CB8AC3E}">
        <p14:creationId xmlns:p14="http://schemas.microsoft.com/office/powerpoint/2010/main" val="3243842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539552" y="1052736"/>
            <a:ext cx="8208912" cy="3970318"/>
          </a:xfrm>
          <a:prstGeom prst="rect">
            <a:avLst/>
          </a:prstGeom>
        </p:spPr>
        <p:txBody>
          <a:bodyPr wrap="square">
            <a:spAutoFit/>
          </a:bodyPr>
          <a:lstStyle/>
          <a:p>
            <a:pPr marL="342900" indent="-342900" algn="l" rtl="0">
              <a:lnSpc>
                <a:spcPct val="150000"/>
              </a:lnSpc>
              <a:buFont typeface="Symbol"/>
              <a:buChar char="l"/>
            </a:pPr>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direct action the radiation interacts directly with the critical target in the cell. The atoms of the target itself may be ionized or excited through Coulomb interactions, leading to the chain of physical and chemical events that eventually produce the biological damage.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Direct </a:t>
            </a:r>
            <a:r>
              <a:rPr lang="en-US" sz="2400" dirty="0">
                <a:latin typeface="Times New Roman" pitchFamily="18" charset="0"/>
                <a:cs typeface="Times New Roman" pitchFamily="18" charset="0"/>
              </a:rPr>
              <a:t>action is the dominant process in the interaction of high LET particles with biological material.</a:t>
            </a:r>
            <a:endParaRPr lang="en-US" sz="2400" dirty="0">
              <a:latin typeface="Times New Roman" pitchFamily="18" charset="0"/>
              <a:cs typeface="Times New Roman" pitchFamily="18" charset="0"/>
            </a:endParaRPr>
          </a:p>
        </p:txBody>
      </p:sp>
      <p:sp>
        <p:nvSpPr>
          <p:cNvPr id="5" name="مستطيل 4"/>
          <p:cNvSpPr/>
          <p:nvPr/>
        </p:nvSpPr>
        <p:spPr>
          <a:xfrm>
            <a:off x="3392222" y="404664"/>
            <a:ext cx="1926168" cy="461665"/>
          </a:xfrm>
          <a:prstGeom prst="rect">
            <a:avLst/>
          </a:prstGeom>
        </p:spPr>
        <p:txBody>
          <a:bodyPr wrap="none">
            <a:spAutoFit/>
          </a:bodyPr>
          <a:lstStyle/>
          <a:p>
            <a:r>
              <a:rPr lang="en-US" sz="2400" u="sng" dirty="0">
                <a:latin typeface="Times New Roman" pitchFamily="18" charset="0"/>
                <a:cs typeface="Times New Roman" pitchFamily="18" charset="0"/>
                <a:hlinkClick r:id="rId2"/>
              </a:rPr>
              <a:t>Direct Action </a:t>
            </a:r>
            <a:endParaRPr lang="en-US" sz="2400" dirty="0"/>
          </a:p>
        </p:txBody>
      </p:sp>
    </p:spTree>
    <p:extLst>
      <p:ext uri="{BB962C8B-B14F-4D97-AF65-F5344CB8AC3E}">
        <p14:creationId xmlns:p14="http://schemas.microsoft.com/office/powerpoint/2010/main" val="1273925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51520" y="1124744"/>
            <a:ext cx="8568952" cy="5078313"/>
          </a:xfrm>
          <a:prstGeom prst="rect">
            <a:avLst/>
          </a:prstGeom>
        </p:spPr>
        <p:txBody>
          <a:bodyPr wrap="square">
            <a:spAutoFit/>
          </a:bodyPr>
          <a:lstStyle/>
          <a:p>
            <a:pPr marL="342900" indent="-342900" algn="l" rtl="0">
              <a:lnSpc>
                <a:spcPct val="150000"/>
              </a:lnSpc>
              <a:buFont typeface="Symbol"/>
              <a:buChar char="l"/>
            </a:pPr>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indirect action the radiation interacts with other molecules and atoms (mainly water, since about 80% of a cell is composed of water) within the cell to produce free radicals, which can, through diffusion in the cell, damage the critical target within the cell.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interactions of radiation with water, short lived yet extremely reactive free radicals such as H2O+ (water ion) and OH• (hydroxyl radical) are produced.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free radicals in turn can cause damage to the target within the cell. </a:t>
            </a:r>
            <a:endParaRPr lang="en-US" sz="2400" dirty="0">
              <a:latin typeface="Times New Roman" pitchFamily="18" charset="0"/>
              <a:cs typeface="Times New Roman" pitchFamily="18" charset="0"/>
            </a:endParaRPr>
          </a:p>
        </p:txBody>
      </p:sp>
      <p:sp>
        <p:nvSpPr>
          <p:cNvPr id="5" name="مستطيل 4"/>
          <p:cNvSpPr/>
          <p:nvPr/>
        </p:nvSpPr>
        <p:spPr>
          <a:xfrm>
            <a:off x="3275203" y="404664"/>
            <a:ext cx="2113719" cy="461665"/>
          </a:xfrm>
          <a:prstGeom prst="rect">
            <a:avLst/>
          </a:prstGeom>
        </p:spPr>
        <p:txBody>
          <a:bodyPr wrap="none">
            <a:spAutoFit/>
          </a:bodyPr>
          <a:lstStyle/>
          <a:p>
            <a:r>
              <a:rPr lang="en-US" sz="2400" u="sng" dirty="0">
                <a:solidFill>
                  <a:schemeClr val="bg1"/>
                </a:solidFill>
                <a:latin typeface="Times New Roman" pitchFamily="18" charset="0"/>
                <a:cs typeface="Times New Roman" pitchFamily="18" charset="0"/>
                <a:hlinkClick r:id="rId2"/>
              </a:rPr>
              <a:t>Indirect Action </a:t>
            </a:r>
            <a:endParaRPr lang="en-US" sz="2400" dirty="0">
              <a:solidFill>
                <a:schemeClr val="bg1"/>
              </a:solidFill>
            </a:endParaRPr>
          </a:p>
        </p:txBody>
      </p:sp>
    </p:spTree>
    <p:extLst>
      <p:ext uri="{BB962C8B-B14F-4D97-AF65-F5344CB8AC3E}">
        <p14:creationId xmlns:p14="http://schemas.microsoft.com/office/powerpoint/2010/main" val="3551567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51520" y="404664"/>
            <a:ext cx="8784976" cy="5632311"/>
          </a:xfrm>
          <a:prstGeom prst="rect">
            <a:avLst/>
          </a:prstGeom>
        </p:spPr>
        <p:txBody>
          <a:bodyPr wrap="square">
            <a:spAutoFit/>
          </a:bodyPr>
          <a:lstStyle/>
          <a:p>
            <a:pPr marL="342900" indent="-342900" algn="l" rtl="0">
              <a:lnSpc>
                <a:spcPct val="150000"/>
              </a:lnSpc>
              <a:buFont typeface="Symbol"/>
              <a:buChar char="l"/>
            </a:pPr>
            <a:r>
              <a:rPr lang="en-US" sz="2400" u="sng" dirty="0" smtClean="0">
                <a:solidFill>
                  <a:srgbClr val="FF0000"/>
                </a:solidFill>
                <a:latin typeface="Times New Roman" pitchFamily="18" charset="0"/>
                <a:cs typeface="Times New Roman" pitchFamily="18" charset="0"/>
              </a:rPr>
              <a:t>A </a:t>
            </a:r>
            <a:r>
              <a:rPr lang="en-US" sz="2400" u="sng" dirty="0">
                <a:solidFill>
                  <a:srgbClr val="FF0000"/>
                </a:solidFill>
                <a:latin typeface="Times New Roman" pitchFamily="18" charset="0"/>
                <a:cs typeface="Times New Roman" pitchFamily="18" charset="0"/>
              </a:rPr>
              <a:t>free radical</a:t>
            </a:r>
            <a:r>
              <a:rPr lang="en-US" sz="2400" dirty="0">
                <a:latin typeface="Times New Roman" pitchFamily="18" charset="0"/>
                <a:cs typeface="Times New Roman" pitchFamily="18" charset="0"/>
              </a:rPr>
              <a:t> is a molecule or atom, which is not combined to anything (free) and carries an unpaired electron in its outer shell. It is in a state associated with a high degree of chemical reactivity. </a:t>
            </a:r>
            <a:endParaRPr lang="en-US" sz="2400" dirty="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If </a:t>
            </a:r>
            <a:r>
              <a:rPr lang="en-US" sz="2400" dirty="0">
                <a:latin typeface="Times New Roman" pitchFamily="18" charset="0"/>
                <a:cs typeface="Times New Roman" pitchFamily="18" charset="0"/>
              </a:rPr>
              <a:t>the water molecule is </a:t>
            </a:r>
            <a:r>
              <a:rPr lang="en-US" sz="2400" dirty="0" err="1">
                <a:latin typeface="Times New Roman" pitchFamily="18" charset="0"/>
                <a:cs typeface="Times New Roman" pitchFamily="18" charset="0"/>
              </a:rPr>
              <a:t>ionised</a:t>
            </a:r>
            <a:r>
              <a:rPr lang="en-US" sz="2400" dirty="0">
                <a:latin typeface="Times New Roman" pitchFamily="18" charset="0"/>
                <a:cs typeface="Times New Roman" pitchFamily="18" charset="0"/>
              </a:rPr>
              <a:t> H2O = H2O+ + e- (H2O is the water molecule ; H2O+ is an ion radical )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Ion </a:t>
            </a:r>
            <a:r>
              <a:rPr lang="en-US" sz="2400" dirty="0">
                <a:latin typeface="Times New Roman" pitchFamily="18" charset="0"/>
                <a:cs typeface="Times New Roman" pitchFamily="18" charset="0"/>
              </a:rPr>
              <a:t>meaning it is electrically charged, because it has lost an electron and a radical because it has an unpaired electron in the outer shell, making it very reactive.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Ion </a:t>
            </a:r>
            <a:r>
              <a:rPr lang="en-US" sz="2400" dirty="0">
                <a:latin typeface="Times New Roman" pitchFamily="18" charset="0"/>
                <a:cs typeface="Times New Roman" pitchFamily="18" charset="0"/>
              </a:rPr>
              <a:t>radicals have a short life, usually no more than 10-10 s, before they decay to form free radicals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911603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251520" y="260648"/>
            <a:ext cx="8424936" cy="5078313"/>
          </a:xfrm>
          <a:prstGeom prst="rect">
            <a:avLst/>
          </a:prstGeom>
        </p:spPr>
        <p:txBody>
          <a:bodyPr wrap="square">
            <a:spAutoFit/>
          </a:bodyPr>
          <a:lstStyle/>
          <a:p>
            <a:pPr marL="342900" indent="-342900" algn="l" rtl="0">
              <a:lnSpc>
                <a:spcPct val="150000"/>
              </a:lnSpc>
              <a:buFont typeface="Symbol"/>
              <a:buChar char="l"/>
            </a:pPr>
            <a:r>
              <a:rPr lang="en-US" sz="2400" dirty="0" smtClean="0">
                <a:latin typeface="Times New Roman" pitchFamily="18" charset="0"/>
                <a:cs typeface="Times New Roman" pitchFamily="18" charset="0"/>
              </a:rPr>
              <a:t>Free </a:t>
            </a:r>
            <a:r>
              <a:rPr lang="en-US" sz="2400" dirty="0">
                <a:latin typeface="Times New Roman" pitchFamily="18" charset="0"/>
                <a:cs typeface="Times New Roman" pitchFamily="18" charset="0"/>
              </a:rPr>
              <a:t>radicals are not charged, but do have an unpaired electron in the outer shell. </a:t>
            </a:r>
            <a:r>
              <a:rPr lang="en-US" sz="2400" dirty="0">
                <a:latin typeface="Times New Roman" pitchFamily="18" charset="0"/>
                <a:cs typeface="Times New Roman" pitchFamily="18" charset="0"/>
                <a:sym typeface="Symbol"/>
              </a:rPr>
              <a:t></a:t>
            </a:r>
            <a:r>
              <a:rPr lang="en-US" sz="2400" dirty="0">
                <a:latin typeface="Times New Roman" pitchFamily="18" charset="0"/>
                <a:cs typeface="Times New Roman" pitchFamily="18" charset="0"/>
              </a:rPr>
              <a:t> The water ion radical can, for example, do the following: H2O+ + H2O = H3O+ + OH* (H2O+, H3O+ are the ion radicals H2O is a water molecule)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OH</a:t>
            </a:r>
            <a:r>
              <a:rPr lang="en-US" sz="2400" dirty="0">
                <a:latin typeface="Times New Roman" pitchFamily="18" charset="0"/>
                <a:cs typeface="Times New Roman" pitchFamily="18" charset="0"/>
              </a:rPr>
              <a:t>* is a highly reactive hydroxyl radical, with 9 electrons, therefore one is unpaired. </a:t>
            </a:r>
            <a:endParaRPr lang="en-US" sz="2400" dirty="0" smtClean="0">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Hydroxyl </a:t>
            </a:r>
            <a:r>
              <a:rPr lang="en-US" sz="2400" dirty="0">
                <a:latin typeface="Times New Roman" pitchFamily="18" charset="0"/>
                <a:cs typeface="Times New Roman" pitchFamily="18" charset="0"/>
              </a:rPr>
              <a:t>radicals (OH*), are highly reactive and can go on to react with DNA. It is estimated that 2/3 of the x-ray damage to mammalian DNA is by hydroxyl radicals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754671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5654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878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388977"/>
            <a:ext cx="9144000" cy="6186309"/>
          </a:xfrm>
          <a:prstGeom prst="rect">
            <a:avLst/>
          </a:prstGeom>
        </p:spPr>
        <p:txBody>
          <a:bodyPr wrap="square">
            <a:spAutoFit/>
          </a:bodyPr>
          <a:lstStyle/>
          <a:p>
            <a:pPr algn="ctr" rtl="0">
              <a:lnSpc>
                <a:spcPct val="150000"/>
              </a:lnSpc>
            </a:pPr>
            <a:r>
              <a:rPr lang="en-US" sz="2400" dirty="0">
                <a:solidFill>
                  <a:schemeClr val="accent1">
                    <a:lumMod val="75000"/>
                  </a:schemeClr>
                </a:solidFill>
                <a:latin typeface="Times New Roman" pitchFamily="18" charset="0"/>
                <a:cs typeface="Times New Roman" pitchFamily="18" charset="0"/>
                <a:hlinkClick r:id="rId2"/>
              </a:rPr>
              <a:t>Types of DNA </a:t>
            </a:r>
            <a:r>
              <a:rPr lang="en-US" sz="2400" u="sng" dirty="0">
                <a:solidFill>
                  <a:schemeClr val="accent1">
                    <a:lumMod val="75000"/>
                  </a:schemeClr>
                </a:solidFill>
                <a:latin typeface="Times New Roman" pitchFamily="18" charset="0"/>
                <a:cs typeface="Times New Roman" pitchFamily="18" charset="0"/>
              </a:rPr>
              <a:t>Damage </a:t>
            </a:r>
            <a:endParaRPr lang="en-US" sz="2400" u="sng" dirty="0" smtClean="0">
              <a:solidFill>
                <a:schemeClr val="accent1">
                  <a:lumMod val="75000"/>
                </a:schemeClr>
              </a:solidFill>
              <a:latin typeface="Times New Roman" pitchFamily="18" charset="0"/>
              <a:cs typeface="Times New Roman" pitchFamily="18" charset="0"/>
            </a:endParaRPr>
          </a:p>
          <a:p>
            <a:pPr marL="342900" indent="-342900" algn="l" rtl="0">
              <a:lnSpc>
                <a:spcPct val="150000"/>
              </a:lnSpc>
              <a:buFont typeface="Symbol"/>
              <a:buChar char="l"/>
            </a:pPr>
            <a:r>
              <a:rPr lang="en-US" sz="2400" dirty="0" smtClean="0">
                <a:latin typeface="Times New Roman" pitchFamily="18" charset="0"/>
                <a:cs typeface="Times New Roman" pitchFamily="18" charset="0"/>
              </a:rPr>
              <a:t>DNA </a:t>
            </a:r>
            <a:r>
              <a:rPr lang="en-US" sz="2400" dirty="0">
                <a:latin typeface="Times New Roman" pitchFamily="18" charset="0"/>
                <a:cs typeface="Times New Roman" pitchFamily="18" charset="0"/>
              </a:rPr>
              <a:t>damage to the cell can come in several forms: </a:t>
            </a:r>
            <a:endParaRPr lang="en-US" sz="2400" dirty="0" smtClean="0">
              <a:latin typeface="Times New Roman" pitchFamily="18" charset="0"/>
              <a:cs typeface="Times New Roman" pitchFamily="18" charset="0"/>
            </a:endParaRP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1</a:t>
            </a:r>
            <a:r>
              <a:rPr lang="en-US" sz="2400" dirty="0">
                <a:latin typeface="Times New Roman" pitchFamily="18" charset="0"/>
                <a:cs typeface="Times New Roman" pitchFamily="18" charset="0"/>
              </a:rPr>
              <a:t>. Base damage/single-strand breaks (SSBs) – repaired via base </a:t>
            </a:r>
            <a:r>
              <a:rPr lang="en-US" sz="2400" dirty="0" smtClean="0">
                <a:latin typeface="Times New Roman" pitchFamily="18" charset="0"/>
                <a:cs typeface="Times New Roman" pitchFamily="18" charset="0"/>
              </a:rPr>
              <a:t>  </a:t>
            </a: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excision </a:t>
            </a:r>
            <a:r>
              <a:rPr lang="en-US" sz="2400" dirty="0">
                <a:latin typeface="Times New Roman" pitchFamily="18" charset="0"/>
                <a:cs typeface="Times New Roman" pitchFamily="18" charset="0"/>
              </a:rPr>
              <a:t>repair, not a major contributor to </a:t>
            </a:r>
            <a:r>
              <a:rPr lang="en-US" sz="2400" dirty="0" err="1">
                <a:latin typeface="Times New Roman" pitchFamily="18" charset="0"/>
                <a:cs typeface="Times New Roman" pitchFamily="18" charset="0"/>
              </a:rPr>
              <a:t>radiosensitivity</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2</a:t>
            </a:r>
            <a:r>
              <a:rPr lang="en-US" sz="2400" dirty="0">
                <a:latin typeface="Times New Roman" pitchFamily="18" charset="0"/>
                <a:cs typeface="Times New Roman" pitchFamily="18" charset="0"/>
              </a:rPr>
              <a:t>. Double-strand breaks (DSBs) – repaired via homologous </a:t>
            </a:r>
            <a:r>
              <a:rPr lang="en-US" sz="2400" dirty="0" smtClean="0">
                <a:latin typeface="Times New Roman" pitchFamily="18" charset="0"/>
                <a:cs typeface="Times New Roman" pitchFamily="18" charset="0"/>
              </a:rPr>
              <a:t> </a:t>
            </a: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recombination </a:t>
            </a:r>
            <a:r>
              <a:rPr lang="en-US" sz="2400" dirty="0">
                <a:latin typeface="Times New Roman" pitchFamily="18" charset="0"/>
                <a:cs typeface="Times New Roman" pitchFamily="18" charset="0"/>
              </a:rPr>
              <a:t>repair (in late S/G2, a DNA template is available) </a:t>
            </a:r>
            <a:r>
              <a:rPr lang="en-US" sz="2400" dirty="0" smtClean="0">
                <a:latin typeface="Times New Roman" pitchFamily="18" charset="0"/>
                <a:cs typeface="Times New Roman" pitchFamily="18" charset="0"/>
              </a:rPr>
              <a:t>  </a:t>
            </a: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which </a:t>
            </a:r>
            <a:r>
              <a:rPr lang="en-US" sz="2400" dirty="0">
                <a:latin typeface="Times New Roman" pitchFamily="18" charset="0"/>
                <a:cs typeface="Times New Roman" pitchFamily="18" charset="0"/>
              </a:rPr>
              <a:t>is accurate, or non homologous end-joining which is </a:t>
            </a:r>
            <a:r>
              <a:rPr lang="en-US" sz="2400" dirty="0" smtClean="0">
                <a:latin typeface="Times New Roman" pitchFamily="18" charset="0"/>
                <a:cs typeface="Times New Roman" pitchFamily="18" charset="0"/>
              </a:rPr>
              <a:t>error-</a:t>
            </a: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prone</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DSBs </a:t>
            </a:r>
            <a:r>
              <a:rPr lang="en-US" sz="2400" dirty="0">
                <a:latin typeface="Times New Roman" pitchFamily="18" charset="0"/>
                <a:cs typeface="Times New Roman" pitchFamily="18" charset="0"/>
              </a:rPr>
              <a:t>are a major contributor to </a:t>
            </a:r>
            <a:r>
              <a:rPr lang="en-US" sz="2400" dirty="0" err="1">
                <a:latin typeface="Times New Roman" pitchFamily="18" charset="0"/>
                <a:cs typeface="Times New Roman" pitchFamily="18" charset="0"/>
              </a:rPr>
              <a:t>radiosensitivity</a:t>
            </a:r>
            <a:r>
              <a:rPr lang="en-US" sz="2400" dirty="0">
                <a:latin typeface="Times New Roman" pitchFamily="18" charset="0"/>
                <a:cs typeface="Times New Roman" pitchFamily="18" charset="0"/>
              </a:rPr>
              <a:t>; ~40 DSBs are </a:t>
            </a:r>
            <a:endParaRPr lang="en-US" sz="2400" dirty="0" smtClean="0">
              <a:latin typeface="Times New Roman" pitchFamily="18" charset="0"/>
              <a:cs typeface="Times New Roman" pitchFamily="18" charset="0"/>
            </a:endParaRP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required </a:t>
            </a:r>
            <a:r>
              <a:rPr lang="en-US" sz="2400" dirty="0">
                <a:latin typeface="Times New Roman" pitchFamily="18" charset="0"/>
                <a:cs typeface="Times New Roman" pitchFamily="18" charset="0"/>
              </a:rPr>
              <a:t>to kill cell. </a:t>
            </a:r>
            <a:endParaRPr lang="en-US" sz="2400" dirty="0" smtClean="0">
              <a:latin typeface="Times New Roman" pitchFamily="18" charset="0"/>
              <a:cs typeface="Times New Roman" pitchFamily="18" charset="0"/>
            </a:endParaRPr>
          </a:p>
          <a:p>
            <a:pPr algn="l" rtl="0">
              <a:lnSpc>
                <a:spcPct val="150000"/>
              </a:lnSpc>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223876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79512" y="459778"/>
            <a:ext cx="8712968" cy="2249142"/>
          </a:xfrm>
          <a:prstGeom prst="rect">
            <a:avLst/>
          </a:prstGeom>
        </p:spPr>
        <p:txBody>
          <a:bodyPr wrap="square">
            <a:spAutoFit/>
          </a:bodyPr>
          <a:lstStyle/>
          <a:p>
            <a:pPr algn="l" rtl="0">
              <a:lnSpc>
                <a:spcPct val="150000"/>
              </a:lnSpc>
            </a:pPr>
            <a:r>
              <a:rPr lang="en-US" sz="2400" dirty="0">
                <a:latin typeface="Times New Roman" pitchFamily="18" charset="0"/>
                <a:cs typeface="Times New Roman" pitchFamily="18" charset="0"/>
              </a:rPr>
              <a:t>3.Chromosome aberrations – result from unrepaired or </a:t>
            </a:r>
            <a:r>
              <a:rPr lang="en-US" sz="2400" dirty="0" err="1">
                <a:latin typeface="Times New Roman" pitchFamily="18" charset="0"/>
                <a:cs typeface="Times New Roman" pitchFamily="18" charset="0"/>
              </a:rPr>
              <a:t>misrepaired</a:t>
            </a:r>
            <a:r>
              <a:rPr lang="en-US" sz="2400" dirty="0">
                <a:latin typeface="Times New Roman" pitchFamily="18" charset="0"/>
                <a:cs typeface="Times New Roman" pitchFamily="18" charset="0"/>
              </a:rPr>
              <a:t> DSBs. Symmetric chromosome damage (e.g., translocations) tends to be nonlethal, whereas asymmetric damage (e.g., rings) tends to be lethal due to the loss of large amounts of DNA. </a:t>
            </a:r>
            <a:endParaRPr lang="en-US" sz="2400" dirty="0"/>
          </a:p>
        </p:txBody>
      </p:sp>
    </p:spTree>
    <p:extLst>
      <p:ext uri="{BB962C8B-B14F-4D97-AF65-F5344CB8AC3E}">
        <p14:creationId xmlns:p14="http://schemas.microsoft.com/office/powerpoint/2010/main" val="3799908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472"/>
            <a:ext cx="9144000" cy="683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6513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5715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 y="0"/>
            <a:ext cx="914239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3611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800160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1012</Words>
  <Application>Microsoft Office PowerPoint</Application>
  <PresentationFormat>عرض على الشاشة (3:4)‏</PresentationFormat>
  <Paragraphs>58</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al-weaam</dc:creator>
  <cp:lastModifiedBy>Maher</cp:lastModifiedBy>
  <cp:revision>4</cp:revision>
  <dcterms:created xsi:type="dcterms:W3CDTF">2024-04-28T20:04:19Z</dcterms:created>
  <dcterms:modified xsi:type="dcterms:W3CDTF">2024-04-28T20:42:43Z</dcterms:modified>
</cp:coreProperties>
</file>