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8" r:id="rId1"/>
  </p:sldMasterIdLst>
  <p:notesMasterIdLst>
    <p:notesMasterId r:id="rId55"/>
  </p:notesMasterIdLst>
  <p:sldIdLst>
    <p:sldId id="262" r:id="rId2"/>
    <p:sldId id="263" r:id="rId3"/>
    <p:sldId id="266" r:id="rId4"/>
    <p:sldId id="267" r:id="rId5"/>
    <p:sldId id="272" r:id="rId6"/>
    <p:sldId id="273" r:id="rId7"/>
    <p:sldId id="275" r:id="rId8"/>
    <p:sldId id="274" r:id="rId9"/>
    <p:sldId id="268" r:id="rId10"/>
    <p:sldId id="269" r:id="rId11"/>
    <p:sldId id="271" r:id="rId12"/>
    <p:sldId id="270" r:id="rId13"/>
    <p:sldId id="316" r:id="rId14"/>
    <p:sldId id="265" r:id="rId15"/>
    <p:sldId id="264" r:id="rId16"/>
    <p:sldId id="277" r:id="rId17"/>
    <p:sldId id="276" r:id="rId18"/>
    <p:sldId id="315" r:id="rId19"/>
    <p:sldId id="293" r:id="rId20"/>
    <p:sldId id="313" r:id="rId21"/>
    <p:sldId id="314" r:id="rId22"/>
    <p:sldId id="280" r:id="rId23"/>
    <p:sldId id="284" r:id="rId24"/>
    <p:sldId id="285" r:id="rId25"/>
    <p:sldId id="287" r:id="rId26"/>
    <p:sldId id="288" r:id="rId27"/>
    <p:sldId id="317" r:id="rId28"/>
    <p:sldId id="318" r:id="rId29"/>
    <p:sldId id="286" r:id="rId30"/>
    <p:sldId id="290" r:id="rId31"/>
    <p:sldId id="291" r:id="rId32"/>
    <p:sldId id="292" r:id="rId33"/>
    <p:sldId id="289" r:id="rId34"/>
    <p:sldId id="283" r:id="rId35"/>
    <p:sldId id="278" r:id="rId36"/>
    <p:sldId id="279" r:id="rId37"/>
    <p:sldId id="294" r:id="rId38"/>
    <p:sldId id="295" r:id="rId39"/>
    <p:sldId id="296" r:id="rId40"/>
    <p:sldId id="298" r:id="rId41"/>
    <p:sldId id="297"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E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النمط المتوسط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25E5076-3810-47DD-B79F-674D7AD40C01}" styleName="نمط داكن 1 - تميي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نمط ذو نسُق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نمط ذو نسُق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نمط ذو نسُق 2 - تمييز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نمط ذو نسُق 1 - تميي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نمط ذو نسُق 1 - تميي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نمط متوسط 4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نمط متوسط 4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269D01E-BC32-4049-B463-5C60D7B0CCD2}" styleName="نمط ذو نسُق 2 - تمييز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نمط ذو نسُق 2 - تمييز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نمط ذو نسُق 2 - تمييز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نمط ذو نسُق 2 - تمييز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71" autoAdjust="0"/>
  </p:normalViewPr>
  <p:slideViewPr>
    <p:cSldViewPr>
      <p:cViewPr>
        <p:scale>
          <a:sx n="90" d="100"/>
          <a:sy n="90" d="100"/>
        </p:scale>
        <p:origin x="-1238" y="182"/>
      </p:cViewPr>
      <p:guideLst>
        <p:guide orient="horz" pos="2160"/>
        <p:guide pos="2880"/>
      </p:guideLst>
    </p:cSldViewPr>
  </p:slideViewPr>
  <p:outlineViewPr>
    <p:cViewPr>
      <p:scale>
        <a:sx n="33" d="100"/>
        <a:sy n="33" d="100"/>
      </p:scale>
      <p:origin x="1086"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8066DE-4FB8-405E-8861-DF48990900AC}" type="datetimeFigureOut">
              <a:rPr lang="en-US" smtClean="0"/>
              <a:t>5/22/2024</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F5E65D-1393-4AC1-B389-55EE0018CC74}" type="slidenum">
              <a:rPr lang="en-US" smtClean="0"/>
              <a:t>‹#›</a:t>
            </a:fld>
            <a:endParaRPr lang="en-US"/>
          </a:p>
        </p:txBody>
      </p:sp>
    </p:spTree>
    <p:extLst>
      <p:ext uri="{BB962C8B-B14F-4D97-AF65-F5344CB8AC3E}">
        <p14:creationId xmlns:p14="http://schemas.microsoft.com/office/powerpoint/2010/main" val="508341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53</a:t>
            </a:fld>
            <a:endParaRPr lang="en-US"/>
          </a:p>
        </p:txBody>
      </p:sp>
    </p:spTree>
    <p:extLst>
      <p:ext uri="{BB962C8B-B14F-4D97-AF65-F5344CB8AC3E}">
        <p14:creationId xmlns:p14="http://schemas.microsoft.com/office/powerpoint/2010/main" val="2094053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t>15/11/1445</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15/11/1445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15/11/1445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15/11/1445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t>15/11/1445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t>15/11/1445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15/11/1445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15/11/1445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15/11/1445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15/11/1445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15/11/1445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t>15/11/1445</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مستطيل 4"/>
          <p:cNvSpPr/>
          <p:nvPr/>
        </p:nvSpPr>
        <p:spPr>
          <a:xfrm>
            <a:off x="1507733" y="1414517"/>
            <a:ext cx="5224507" cy="646331"/>
          </a:xfrm>
          <a:prstGeom prst="rect">
            <a:avLst/>
          </a:prstGeom>
        </p:spPr>
        <p:txBody>
          <a:bodyPr wrap="none">
            <a:spAutoFit/>
          </a:bodyPr>
          <a:lstStyle/>
          <a:p>
            <a:r>
              <a:rPr lang="en-US" sz="3600" b="1" dirty="0" smtClean="0">
                <a:latin typeface="Times New Roman" pitchFamily="18" charset="0"/>
                <a:cs typeface="Times New Roman" pitchFamily="18" charset="0"/>
              </a:rPr>
              <a:t> </a:t>
            </a:r>
            <a:r>
              <a:rPr lang="en-US" sz="3600" b="1" dirty="0">
                <a:latin typeface="Times New Roman" pitchFamily="18" charset="0"/>
                <a:cs typeface="Times New Roman" pitchFamily="18" charset="0"/>
              </a:rPr>
              <a:t>Human Digestive System</a:t>
            </a:r>
            <a:endParaRPr lang="en-US" sz="3600" dirty="0">
              <a:latin typeface="Times New Roman" pitchFamily="18" charset="0"/>
              <a:cs typeface="Times New Roman" pitchFamily="18" charset="0"/>
            </a:endParaRPr>
          </a:p>
        </p:txBody>
      </p:sp>
      <p:sp>
        <p:nvSpPr>
          <p:cNvPr id="13" name="مستطيل 12"/>
          <p:cNvSpPr/>
          <p:nvPr/>
        </p:nvSpPr>
        <p:spPr>
          <a:xfrm>
            <a:off x="2749781" y="2535287"/>
            <a:ext cx="2719591" cy="584775"/>
          </a:xfrm>
          <a:prstGeom prst="rect">
            <a:avLst/>
          </a:prstGeom>
        </p:spPr>
        <p:txBody>
          <a:bodyPr wrap="none">
            <a:spAutoFit/>
          </a:bodyPr>
          <a:lstStyle/>
          <a:p>
            <a:pPr algn="ctr"/>
            <a:r>
              <a:rPr lang="en-US" sz="3200" b="1" dirty="0">
                <a:latin typeface="Times New Roman" pitchFamily="18" charset="0"/>
                <a:cs typeface="Times New Roman" pitchFamily="18" charset="0"/>
              </a:rPr>
              <a:t>	</a:t>
            </a:r>
            <a:r>
              <a:rPr lang="en-US" sz="3200" b="1" dirty="0" smtClean="0">
                <a:latin typeface="Times New Roman" pitchFamily="18" charset="0"/>
                <a:cs typeface="Times New Roman" pitchFamily="18" charset="0"/>
              </a:rPr>
              <a:t>2ed    Lecture </a:t>
            </a:r>
            <a:endParaRPr lang="en-US" sz="3200" b="1" dirty="0">
              <a:latin typeface="Times New Roman" pitchFamily="18" charset="0"/>
              <a:cs typeface="Times New Roman" pitchFamily="18" charset="0"/>
            </a:endParaRPr>
          </a:p>
        </p:txBody>
      </p:sp>
      <p:sp>
        <p:nvSpPr>
          <p:cNvPr id="14" name="مستطيل 13"/>
          <p:cNvSpPr/>
          <p:nvPr/>
        </p:nvSpPr>
        <p:spPr>
          <a:xfrm>
            <a:off x="2246642" y="3244334"/>
            <a:ext cx="3765518" cy="1077218"/>
          </a:xfrm>
          <a:prstGeom prst="rect">
            <a:avLst/>
          </a:prstGeom>
        </p:spPr>
        <p:txBody>
          <a:bodyPr wrap="none">
            <a:spAutoFit/>
          </a:bodyPr>
          <a:lstStyle/>
          <a:p>
            <a:pPr algn="ctr"/>
            <a:r>
              <a:rPr lang="en-US" sz="3200" b="1" dirty="0">
                <a:latin typeface="Times New Roman" pitchFamily="18" charset="0"/>
                <a:cs typeface="Times New Roman" pitchFamily="18" charset="0"/>
              </a:rPr>
              <a:t>1st </a:t>
            </a:r>
            <a:r>
              <a:rPr lang="en-US" sz="3200" b="1" dirty="0" smtClean="0">
                <a:latin typeface="Times New Roman" pitchFamily="18" charset="0"/>
                <a:cs typeface="Times New Roman" pitchFamily="18" charset="0"/>
              </a:rPr>
              <a:t>Class</a:t>
            </a:r>
          </a:p>
          <a:p>
            <a:pPr algn="ctr"/>
            <a:r>
              <a:rPr lang="en-US" sz="3200" b="1" dirty="0" smtClean="0">
                <a:latin typeface="Times New Roman" pitchFamily="18" charset="0"/>
                <a:cs typeface="Times New Roman" pitchFamily="18" charset="0"/>
              </a:rPr>
              <a:t>Dr. </a:t>
            </a:r>
            <a:r>
              <a:rPr lang="en-US" sz="3200" b="1" dirty="0" err="1" smtClean="0">
                <a:latin typeface="Times New Roman" pitchFamily="18" charset="0"/>
                <a:cs typeface="Times New Roman" pitchFamily="18" charset="0"/>
              </a:rPr>
              <a:t>Hawraa</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kareem</a:t>
            </a:r>
            <a:r>
              <a:rPr lang="en-US" sz="3200" b="1" dirty="0" smtClean="0">
                <a:latin typeface="Times New Roman" pitchFamily="18" charset="0"/>
                <a:cs typeface="Times New Roman" pitchFamily="18" charset="0"/>
              </a:rPr>
              <a:t> </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1491063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49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833438"/>
            <a:ext cx="9144000" cy="519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025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13"/>
          <p:cNvPicPr/>
          <p:nvPr/>
        </p:nvPicPr>
        <p:blipFill>
          <a:blip r:embed="rId4" cstate="print"/>
          <a:stretch>
            <a:fillRect/>
          </a:stretch>
        </p:blipFill>
        <p:spPr>
          <a:xfrm>
            <a:off x="0" y="0"/>
            <a:ext cx="9144000" cy="6858811"/>
          </a:xfrm>
          <a:prstGeom prst="rect">
            <a:avLst/>
          </a:prstGeom>
        </p:spPr>
      </p:pic>
    </p:spTree>
    <p:extLst>
      <p:ext uri="{BB962C8B-B14F-4D97-AF65-F5344CB8AC3E}">
        <p14:creationId xmlns:p14="http://schemas.microsoft.com/office/powerpoint/2010/main" val="4041185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مستطيل 5"/>
          <p:cNvSpPr/>
          <p:nvPr/>
        </p:nvSpPr>
        <p:spPr>
          <a:xfrm>
            <a:off x="539552" y="908720"/>
            <a:ext cx="8352928" cy="3600986"/>
          </a:xfrm>
          <a:prstGeom prst="rect">
            <a:avLst/>
          </a:prstGeom>
        </p:spPr>
        <p:txBody>
          <a:bodyPr wrap="square">
            <a:spAutoFit/>
          </a:bodyPr>
          <a:lstStyle/>
          <a:p>
            <a:pPr algn="ctr" rtl="0">
              <a:lnSpc>
                <a:spcPct val="150000"/>
              </a:lnSpc>
            </a:pPr>
            <a:r>
              <a:rPr lang="en-US" sz="3200" dirty="0" smtClean="0">
                <a:solidFill>
                  <a:schemeClr val="bg1"/>
                </a:solidFill>
                <a:latin typeface="Times New Roman" pitchFamily="18" charset="0"/>
                <a:cs typeface="Times New Roman" pitchFamily="18" charset="0"/>
              </a:rPr>
              <a:t>    </a:t>
            </a:r>
            <a:r>
              <a:rPr lang="en-US" sz="3200" b="1" dirty="0" smtClean="0">
                <a:solidFill>
                  <a:schemeClr val="bg1"/>
                </a:solidFill>
                <a:latin typeface="Times New Roman" pitchFamily="18" charset="0"/>
                <a:cs typeface="Times New Roman" pitchFamily="18" charset="0"/>
              </a:rPr>
              <a:t>General </a:t>
            </a:r>
            <a:r>
              <a:rPr lang="en-US" sz="3200" b="1" dirty="0">
                <a:solidFill>
                  <a:schemeClr val="bg1"/>
                </a:solidFill>
                <a:latin typeface="Times New Roman" pitchFamily="18" charset="0"/>
                <a:cs typeface="Times New Roman" pitchFamily="18" charset="0"/>
              </a:rPr>
              <a:t>Structure of the Digestive Tract</a:t>
            </a:r>
          </a:p>
          <a:p>
            <a:pPr algn="l" rtl="0">
              <a:lnSpc>
                <a:spcPct val="150000"/>
              </a:lnSpc>
            </a:pPr>
            <a:r>
              <a:rPr lang="en-US" sz="2400" dirty="0">
                <a:solidFill>
                  <a:schemeClr val="bg1"/>
                </a:solidFill>
                <a:latin typeface="Times New Roman" pitchFamily="18" charset="0"/>
                <a:cs typeface="Times New Roman" pitchFamily="18" charset="0"/>
              </a:rPr>
              <a:t>The wall of GIT is made up 4 principal layers:</a:t>
            </a:r>
          </a:p>
          <a:p>
            <a:pPr algn="l" rtl="0">
              <a:lnSpc>
                <a:spcPct val="150000"/>
              </a:lnSpc>
            </a:pPr>
            <a:r>
              <a:rPr lang="en-US" sz="2400" dirty="0">
                <a:solidFill>
                  <a:schemeClr val="bg1"/>
                </a:solidFill>
                <a:latin typeface="Times New Roman" pitchFamily="18" charset="0"/>
                <a:cs typeface="Times New Roman" pitchFamily="18" charset="0"/>
              </a:rPr>
              <a:t>1.	Mucosa</a:t>
            </a:r>
          </a:p>
          <a:p>
            <a:pPr algn="l" rtl="0">
              <a:lnSpc>
                <a:spcPct val="150000"/>
              </a:lnSpc>
            </a:pPr>
            <a:r>
              <a:rPr lang="en-US" sz="2400" dirty="0">
                <a:solidFill>
                  <a:schemeClr val="bg1"/>
                </a:solidFill>
                <a:latin typeface="Times New Roman" pitchFamily="18" charset="0"/>
                <a:cs typeface="Times New Roman" pitchFamily="18" charset="0"/>
              </a:rPr>
              <a:t>2.	</a:t>
            </a:r>
            <a:r>
              <a:rPr lang="en-US" sz="2400" dirty="0" err="1">
                <a:solidFill>
                  <a:schemeClr val="bg1"/>
                </a:solidFill>
                <a:latin typeface="Times New Roman" pitchFamily="18" charset="0"/>
                <a:cs typeface="Times New Roman" pitchFamily="18" charset="0"/>
              </a:rPr>
              <a:t>Submucosa</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3.	</a:t>
            </a:r>
            <a:r>
              <a:rPr lang="en-US" sz="2400" dirty="0" err="1">
                <a:solidFill>
                  <a:schemeClr val="bg1"/>
                </a:solidFill>
                <a:latin typeface="Times New Roman" pitchFamily="18" charset="0"/>
                <a:cs typeface="Times New Roman" pitchFamily="18" charset="0"/>
              </a:rPr>
              <a:t>Muscularis</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4.	Serosa or </a:t>
            </a:r>
            <a:r>
              <a:rPr lang="en-US" sz="2400" dirty="0" err="1">
                <a:solidFill>
                  <a:schemeClr val="bg1"/>
                </a:solidFill>
                <a:latin typeface="Times New Roman" pitchFamily="18" charset="0"/>
                <a:cs typeface="Times New Roman" pitchFamily="18" charset="0"/>
              </a:rPr>
              <a:t>Advetitia</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49097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16" descr="Slide7.JPG"/>
          <p:cNvPicPr/>
          <p:nvPr/>
        </p:nvPicPr>
        <p:blipFill>
          <a:blip r:embed="rId4" cstate="print"/>
          <a:stretch>
            <a:fillRect/>
          </a:stretch>
        </p:blipFill>
        <p:spPr>
          <a:xfrm>
            <a:off x="0" y="99392"/>
            <a:ext cx="9144000" cy="6858000"/>
          </a:xfrm>
          <a:prstGeom prst="rect">
            <a:avLst/>
          </a:prstGeom>
        </p:spPr>
      </p:pic>
    </p:spTree>
    <p:extLst>
      <p:ext uri="{BB962C8B-B14F-4D97-AF65-F5344CB8AC3E}">
        <p14:creationId xmlns:p14="http://schemas.microsoft.com/office/powerpoint/2010/main" val="1905461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920909"/>
            <a:ext cx="8568952" cy="3970318"/>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1.Mucosa </a:t>
            </a:r>
            <a:r>
              <a:rPr lang="en-US" sz="2400" b="1" u="sng" dirty="0">
                <a:solidFill>
                  <a:schemeClr val="bg1"/>
                </a:solidFill>
                <a:latin typeface="Times New Roman" pitchFamily="18" charset="0"/>
                <a:cs typeface="Times New Roman" pitchFamily="18" charset="0"/>
              </a:rPr>
              <a:t>(Mucous Membrane)</a:t>
            </a:r>
          </a:p>
          <a:p>
            <a:pPr algn="l" rtl="0">
              <a:lnSpc>
                <a:spcPct val="150000"/>
              </a:lnSpc>
            </a:pPr>
            <a:r>
              <a:rPr lang="en-US" sz="2400" dirty="0">
                <a:solidFill>
                  <a:schemeClr val="bg1"/>
                </a:solidFill>
                <a:latin typeface="Times New Roman" pitchFamily="18" charset="0"/>
                <a:cs typeface="Times New Roman" pitchFamily="18" charset="0"/>
              </a:rPr>
              <a:t>It consists of:</a:t>
            </a:r>
          </a:p>
          <a:p>
            <a:pPr algn="l" rtl="0">
              <a:lnSpc>
                <a:spcPct val="150000"/>
              </a:lnSpc>
            </a:pPr>
            <a:r>
              <a:rPr lang="en-US" sz="2400" dirty="0" smtClean="0">
                <a:solidFill>
                  <a:schemeClr val="bg1"/>
                </a:solidFill>
                <a:latin typeface="Times New Roman" pitchFamily="18" charset="0"/>
                <a:cs typeface="Times New Roman" pitchFamily="18" charset="0"/>
              </a:rPr>
              <a:t>1. Epithelial </a:t>
            </a:r>
            <a:r>
              <a:rPr lang="en-US" sz="2400" dirty="0">
                <a:solidFill>
                  <a:schemeClr val="bg1"/>
                </a:solidFill>
                <a:latin typeface="Times New Roman" pitchFamily="18" charset="0"/>
                <a:cs typeface="Times New Roman" pitchFamily="18" charset="0"/>
              </a:rPr>
              <a:t>lining</a:t>
            </a:r>
          </a:p>
          <a:p>
            <a:pPr algn="l" rtl="0">
              <a:lnSpc>
                <a:spcPct val="150000"/>
              </a:lnSpc>
            </a:pPr>
            <a:r>
              <a:rPr lang="en-US" sz="2400" dirty="0" smtClean="0">
                <a:solidFill>
                  <a:schemeClr val="bg1"/>
                </a:solidFill>
                <a:latin typeface="Times New Roman" pitchFamily="18" charset="0"/>
                <a:cs typeface="Times New Roman" pitchFamily="18" charset="0"/>
              </a:rPr>
              <a:t>2. Lamina </a:t>
            </a:r>
            <a:r>
              <a:rPr lang="en-US" sz="2400" dirty="0" err="1">
                <a:solidFill>
                  <a:schemeClr val="bg1"/>
                </a:solidFill>
                <a:latin typeface="Times New Roman" pitchFamily="18" charset="0"/>
                <a:cs typeface="Times New Roman" pitchFamily="18" charset="0"/>
              </a:rPr>
              <a:t>properia</a:t>
            </a:r>
            <a:r>
              <a:rPr lang="en-US" sz="2400" dirty="0">
                <a:solidFill>
                  <a:schemeClr val="bg1"/>
                </a:solidFill>
                <a:latin typeface="Times New Roman" pitchFamily="18" charset="0"/>
                <a:cs typeface="Times New Roman" pitchFamily="18" charset="0"/>
              </a:rPr>
              <a:t> (loose connective tissue rich in blood and lymph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vessels</a:t>
            </a:r>
            <a:r>
              <a:rPr lang="en-US" sz="2400" dirty="0">
                <a:solidFill>
                  <a:schemeClr val="bg1"/>
                </a:solidFill>
                <a:latin typeface="Times New Roman" pitchFamily="18" charset="0"/>
                <a:cs typeface="Times New Roman" pitchFamily="18" charset="0"/>
              </a:rPr>
              <a:t>, and sometimes containing glands smooth muscles).</a:t>
            </a:r>
          </a:p>
          <a:p>
            <a:pPr algn="l" rtl="0">
              <a:lnSpc>
                <a:spcPct val="150000"/>
              </a:lnSpc>
            </a:pPr>
            <a:r>
              <a:rPr lang="en-US" sz="2400" dirty="0" smtClean="0">
                <a:solidFill>
                  <a:schemeClr val="bg1"/>
                </a:solidFill>
                <a:latin typeface="Times New Roman" pitchFamily="18" charset="0"/>
                <a:cs typeface="Times New Roman" pitchFamily="18" charset="0"/>
              </a:rPr>
              <a:t>3. </a:t>
            </a:r>
            <a:r>
              <a:rPr lang="en-US" sz="2400" dirty="0" err="1" smtClean="0">
                <a:solidFill>
                  <a:schemeClr val="bg1"/>
                </a:solidFill>
                <a:latin typeface="Times New Roman" pitchFamily="18" charset="0"/>
                <a:cs typeface="Times New Roman" pitchFamily="18" charset="0"/>
              </a:rPr>
              <a:t>Mascularis</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mucosae thin muscular layers </a:t>
            </a:r>
            <a:r>
              <a:rPr lang="en-US" sz="2400" dirty="0" smtClean="0">
                <a:solidFill>
                  <a:schemeClr val="bg1"/>
                </a:solidFill>
                <a:latin typeface="Times New Roman" pitchFamily="18" charset="0"/>
                <a:cs typeface="Times New Roman" pitchFamily="18" charset="0"/>
              </a:rPr>
              <a:t>separate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mucosa from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3621320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611560" y="836712"/>
            <a:ext cx="7416824" cy="2251065"/>
          </a:xfrm>
          <a:prstGeom prst="rect">
            <a:avLst/>
          </a:prstGeom>
        </p:spPr>
        <p:txBody>
          <a:bodyPr wrap="square">
            <a:spAutoFit/>
          </a:bodyPr>
          <a:lstStyle/>
          <a:p>
            <a:pPr algn="l" rtl="0">
              <a:lnSpc>
                <a:spcPct val="150000"/>
              </a:lnSpc>
            </a:pPr>
            <a:r>
              <a:rPr lang="en-US" sz="2400" dirty="0" smtClean="0">
                <a:solidFill>
                  <a:schemeClr val="bg1"/>
                </a:solidFill>
              </a:rPr>
              <a:t>                                      </a:t>
            </a:r>
            <a:r>
              <a:rPr lang="en-US" sz="2400" b="1" u="sng" dirty="0" smtClean="0">
                <a:solidFill>
                  <a:schemeClr val="bg1"/>
                </a:solidFill>
                <a:latin typeface="Times New Roman" pitchFamily="18" charset="0"/>
                <a:cs typeface="Times New Roman" pitchFamily="18" charset="0"/>
              </a:rPr>
              <a:t>2.Submucosa</a:t>
            </a:r>
            <a:endParaRPr lang="en-US" sz="24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rPr>
              <a:t>   • It </a:t>
            </a:r>
            <a:r>
              <a:rPr lang="en-US" sz="2400" dirty="0">
                <a:solidFill>
                  <a:schemeClr val="bg1"/>
                </a:solidFill>
              </a:rPr>
              <a:t>is composed of dense connective tissue with many blood and lymph vessels and also nerve plexus which called “</a:t>
            </a:r>
            <a:r>
              <a:rPr lang="en-US" sz="2400" dirty="0" err="1">
                <a:solidFill>
                  <a:schemeClr val="bg1"/>
                </a:solidFill>
              </a:rPr>
              <a:t>Meissner’s</a:t>
            </a:r>
            <a:r>
              <a:rPr lang="en-US" sz="2400" dirty="0">
                <a:solidFill>
                  <a:schemeClr val="bg1"/>
                </a:solidFill>
              </a:rPr>
              <a:t> plexus”.</a:t>
            </a:r>
          </a:p>
        </p:txBody>
      </p:sp>
      <p:sp>
        <p:nvSpPr>
          <p:cNvPr id="5" name="مستطيل 4"/>
          <p:cNvSpPr/>
          <p:nvPr/>
        </p:nvSpPr>
        <p:spPr>
          <a:xfrm>
            <a:off x="539552" y="2996952"/>
            <a:ext cx="6624736" cy="2795958"/>
          </a:xfrm>
          <a:prstGeom prst="rect">
            <a:avLst/>
          </a:prstGeom>
        </p:spPr>
        <p:txBody>
          <a:bodyPr wrap="square">
            <a:spAutoFit/>
          </a:bodyPr>
          <a:lstStyle/>
          <a:p>
            <a:pPr algn="ctr" rtl="0">
              <a:lnSpc>
                <a:spcPct val="150000"/>
              </a:lnSpc>
            </a:pPr>
            <a:r>
              <a:rPr lang="en-US" sz="2400" b="1"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3. </a:t>
            </a:r>
            <a:r>
              <a:rPr lang="en-US" sz="2400" b="1" u="sng" dirty="0" err="1" smtClean="0">
                <a:solidFill>
                  <a:schemeClr val="bg1"/>
                </a:solidFill>
                <a:latin typeface="Times New Roman" pitchFamily="18" charset="0"/>
                <a:cs typeface="Times New Roman" pitchFamily="18" charset="0"/>
              </a:rPr>
              <a:t>Muscularis</a:t>
            </a:r>
            <a:endParaRPr lang="en-US" sz="24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composed</a:t>
            </a:r>
          </a:p>
          <a:p>
            <a:pPr algn="l" rtl="0">
              <a:lnSpc>
                <a:spcPct val="150000"/>
              </a:lnSpc>
            </a:pPr>
            <a:r>
              <a:rPr lang="en-US" sz="2400" dirty="0" smtClean="0">
                <a:solidFill>
                  <a:schemeClr val="bg1"/>
                </a:solidFill>
                <a:latin typeface="Times New Roman" pitchFamily="18" charset="0"/>
                <a:cs typeface="Times New Roman" pitchFamily="18" charset="0"/>
              </a:rPr>
              <a:t>• Inner </a:t>
            </a:r>
            <a:r>
              <a:rPr lang="en-US" sz="2400" dirty="0">
                <a:solidFill>
                  <a:schemeClr val="bg1"/>
                </a:solidFill>
                <a:latin typeface="Times New Roman" pitchFamily="18" charset="0"/>
                <a:cs typeface="Times New Roman" pitchFamily="18" charset="0"/>
              </a:rPr>
              <a:t>circular smooth muscular layer</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Myenteric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nerve plexus (</a:t>
            </a:r>
            <a:r>
              <a:rPr lang="en-US" sz="2400" dirty="0" err="1">
                <a:solidFill>
                  <a:schemeClr val="bg1"/>
                </a:solidFill>
                <a:latin typeface="Times New Roman" pitchFamily="18" charset="0"/>
                <a:cs typeface="Times New Roman" pitchFamily="18" charset="0"/>
              </a:rPr>
              <a:t>Auerbach’s</a:t>
            </a:r>
            <a:r>
              <a:rPr lang="en-US" sz="2400" dirty="0">
                <a:solidFill>
                  <a:schemeClr val="bg1"/>
                </a:solidFill>
                <a:latin typeface="Times New Roman" pitchFamily="18" charset="0"/>
                <a:cs typeface="Times New Roman" pitchFamily="18" charset="0"/>
              </a:rPr>
              <a:t> nerve plexus).</a:t>
            </a:r>
          </a:p>
          <a:p>
            <a:pPr algn="l" rtl="0">
              <a:lnSpc>
                <a:spcPct val="150000"/>
              </a:lnSpc>
            </a:pPr>
            <a:r>
              <a:rPr lang="en-US" sz="2400" dirty="0" smtClean="0">
                <a:solidFill>
                  <a:schemeClr val="bg1"/>
                </a:solidFill>
                <a:latin typeface="Times New Roman" pitchFamily="18" charset="0"/>
                <a:cs typeface="Times New Roman" pitchFamily="18" charset="0"/>
              </a:rPr>
              <a:t>• Outer </a:t>
            </a:r>
            <a:r>
              <a:rPr lang="en-US" sz="2400" dirty="0">
                <a:solidFill>
                  <a:schemeClr val="bg1"/>
                </a:solidFill>
                <a:latin typeface="Times New Roman" pitchFamily="18" charset="0"/>
                <a:cs typeface="Times New Roman" pitchFamily="18" charset="0"/>
              </a:rPr>
              <a:t>longitudinal smooth muscular layer.</a:t>
            </a:r>
          </a:p>
        </p:txBody>
      </p:sp>
    </p:spTree>
    <p:extLst>
      <p:ext uri="{BB962C8B-B14F-4D97-AF65-F5344CB8AC3E}">
        <p14:creationId xmlns:p14="http://schemas.microsoft.com/office/powerpoint/2010/main" val="1957578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مستطيل 6"/>
          <p:cNvSpPr/>
          <p:nvPr/>
        </p:nvSpPr>
        <p:spPr>
          <a:xfrm>
            <a:off x="611560" y="548680"/>
            <a:ext cx="8352928" cy="2954655"/>
          </a:xfrm>
          <a:prstGeom prst="rect">
            <a:avLst/>
          </a:prstGeom>
        </p:spPr>
        <p:txBody>
          <a:bodyPr wrap="square">
            <a:spAutoFit/>
          </a:bodyPr>
          <a:lstStyle/>
          <a:p>
            <a:pPr algn="ctr"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4. Serosa</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It is composed</a:t>
            </a:r>
          </a:p>
          <a:p>
            <a:pPr algn="l" rtl="0">
              <a:lnSpc>
                <a:spcPct val="150000"/>
              </a:lnSpc>
            </a:pPr>
            <a:r>
              <a:rPr lang="en-US" sz="2400" dirty="0" smtClean="0">
                <a:solidFill>
                  <a:schemeClr val="bg1"/>
                </a:solidFill>
                <a:latin typeface="Times New Roman" pitchFamily="18" charset="0"/>
                <a:cs typeface="Times New Roman" pitchFamily="18" charset="0"/>
              </a:rPr>
              <a:t>• A </a:t>
            </a:r>
            <a:r>
              <a:rPr lang="en-US" sz="2400" dirty="0">
                <a:solidFill>
                  <a:schemeClr val="bg1"/>
                </a:solidFill>
                <a:latin typeface="Times New Roman" pitchFamily="18" charset="0"/>
                <a:cs typeface="Times New Roman" pitchFamily="18" charset="0"/>
              </a:rPr>
              <a:t>thin layer of loose connective, rich in blood and lymph vessels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adipose tissue</a:t>
            </a:r>
          </a:p>
          <a:p>
            <a:pPr algn="l" rtl="0">
              <a:lnSpc>
                <a:spcPct val="150000"/>
              </a:lnSpc>
            </a:pPr>
            <a:r>
              <a:rPr lang="en-US" sz="2400" dirty="0" smtClean="0">
                <a:solidFill>
                  <a:schemeClr val="bg1"/>
                </a:solidFill>
                <a:latin typeface="Times New Roman" pitchFamily="18" charset="0"/>
                <a:cs typeface="Times New Roman" pitchFamily="18" charset="0"/>
              </a:rPr>
              <a:t>• Layer </a:t>
            </a:r>
            <a:r>
              <a:rPr lang="en-US" sz="2400" dirty="0">
                <a:solidFill>
                  <a:schemeClr val="bg1"/>
                </a:solidFill>
                <a:latin typeface="Times New Roman" pitchFamily="18" charset="0"/>
                <a:cs typeface="Times New Roman" pitchFamily="18" charset="0"/>
              </a:rPr>
              <a:t>of simple squamous epithelium.</a:t>
            </a:r>
          </a:p>
        </p:txBody>
      </p:sp>
    </p:spTree>
    <p:extLst>
      <p:ext uri="{BB962C8B-B14F-4D97-AF65-F5344CB8AC3E}">
        <p14:creationId xmlns:p14="http://schemas.microsoft.com/office/powerpoint/2010/main" val="4141089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23528" y="800700"/>
            <a:ext cx="7200800" cy="5724644"/>
          </a:xfrm>
          <a:prstGeom prst="rect">
            <a:avLst/>
          </a:prstGeom>
        </p:spPr>
        <p:txBody>
          <a:bodyPr wrap="square">
            <a:spAutoFit/>
          </a:bodyPr>
          <a:lstStyle/>
          <a:p>
            <a:pPr algn="ctr" rtl="0">
              <a:lnSpc>
                <a:spcPct val="150000"/>
              </a:lnSpc>
            </a:pPr>
            <a:r>
              <a:rPr lang="en-US" sz="2800" b="1" u="sng" dirty="0">
                <a:solidFill>
                  <a:schemeClr val="bg1"/>
                </a:solidFill>
                <a:latin typeface="Times New Roman" pitchFamily="18" charset="0"/>
                <a:cs typeface="Times New Roman" pitchFamily="18" charset="0"/>
              </a:rPr>
              <a:t>Anatomy of oral cavity</a:t>
            </a:r>
          </a:p>
          <a:p>
            <a:pPr algn="l" rtl="0">
              <a:lnSpc>
                <a:spcPct val="150000"/>
              </a:lnSpc>
            </a:pPr>
            <a:r>
              <a:rPr lang="en-US" sz="2400" dirty="0" smtClean="0">
                <a:solidFill>
                  <a:schemeClr val="bg1"/>
                </a:solidFill>
                <a:latin typeface="Times New Roman" pitchFamily="18" charset="0"/>
                <a:cs typeface="Times New Roman" pitchFamily="18" charset="0"/>
              </a:rPr>
              <a:t>• Oral </a:t>
            </a:r>
            <a:r>
              <a:rPr lang="en-US" sz="2400" dirty="0">
                <a:solidFill>
                  <a:schemeClr val="bg1"/>
                </a:solidFill>
                <a:latin typeface="Times New Roman" pitchFamily="18" charset="0"/>
                <a:cs typeface="Times New Roman" pitchFamily="18" charset="0"/>
              </a:rPr>
              <a:t>cavity is divided into two parts:</a:t>
            </a:r>
          </a:p>
          <a:p>
            <a:pPr algn="l" rtl="0">
              <a:lnSpc>
                <a:spcPct val="150000"/>
              </a:lnSpc>
            </a:pPr>
            <a:r>
              <a:rPr lang="en-US" sz="2400" dirty="0" smtClean="0">
                <a:solidFill>
                  <a:schemeClr val="bg1"/>
                </a:solidFill>
                <a:latin typeface="Times New Roman" pitchFamily="18" charset="0"/>
                <a:cs typeface="Times New Roman" pitchFamily="18" charset="0"/>
              </a:rPr>
              <a:t>1. Vestibule</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 Lateral</a:t>
            </a:r>
            <a:r>
              <a:rPr lang="en-US" sz="2400" dirty="0">
                <a:solidFill>
                  <a:schemeClr val="bg1"/>
                </a:solidFill>
                <a:latin typeface="Times New Roman" pitchFamily="18" charset="0"/>
                <a:cs typeface="Times New Roman" pitchFamily="18" charset="0"/>
              </a:rPr>
              <a:t>: cheeks and lips</a:t>
            </a:r>
          </a:p>
          <a:p>
            <a:pPr algn="l" rtl="0">
              <a:lnSpc>
                <a:spcPct val="150000"/>
              </a:lnSpc>
            </a:pPr>
            <a:r>
              <a:rPr lang="en-US" sz="2400" dirty="0" smtClean="0">
                <a:solidFill>
                  <a:schemeClr val="bg1"/>
                </a:solidFill>
                <a:latin typeface="Times New Roman" pitchFamily="18" charset="0"/>
                <a:cs typeface="Times New Roman" pitchFamily="18" charset="0"/>
              </a:rPr>
              <a:t>      b). Medial</a:t>
            </a:r>
            <a:r>
              <a:rPr lang="en-US" sz="2400" dirty="0">
                <a:solidFill>
                  <a:schemeClr val="bg1"/>
                </a:solidFill>
                <a:latin typeface="Times New Roman" pitchFamily="18" charset="0"/>
                <a:cs typeface="Times New Roman" pitchFamily="18" charset="0"/>
              </a:rPr>
              <a:t>: upper and lower row of teeth.</a:t>
            </a:r>
          </a:p>
          <a:p>
            <a:pPr algn="l" rtl="0">
              <a:lnSpc>
                <a:spcPct val="150000"/>
              </a:lnSpc>
            </a:pPr>
            <a:r>
              <a:rPr lang="en-US" sz="2400" dirty="0" smtClean="0">
                <a:solidFill>
                  <a:schemeClr val="bg1"/>
                </a:solidFill>
                <a:latin typeface="Times New Roman" pitchFamily="18" charset="0"/>
                <a:cs typeface="Times New Roman" pitchFamily="18" charset="0"/>
              </a:rPr>
              <a:t>      c). Posterior</a:t>
            </a:r>
            <a:r>
              <a:rPr lang="en-US" sz="2400" dirty="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retomolar</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area.</a:t>
            </a:r>
          </a:p>
          <a:p>
            <a:pPr algn="l" rtl="0">
              <a:lnSpc>
                <a:spcPct val="150000"/>
              </a:lnSpc>
            </a:pPr>
            <a:r>
              <a:rPr lang="en-US" sz="2400" dirty="0" smtClean="0">
                <a:solidFill>
                  <a:schemeClr val="bg1"/>
                </a:solidFill>
                <a:latin typeface="Times New Roman" pitchFamily="18" charset="0"/>
                <a:cs typeface="Times New Roman" pitchFamily="18" charset="0"/>
              </a:rPr>
              <a:t>2. </a:t>
            </a:r>
            <a:r>
              <a:rPr lang="en-US" sz="2400" dirty="0" err="1" smtClean="0">
                <a:solidFill>
                  <a:schemeClr val="bg1"/>
                </a:solidFill>
                <a:latin typeface="Times New Roman" pitchFamily="18" charset="0"/>
                <a:cs typeface="Times New Roman" pitchFamily="18" charset="0"/>
              </a:rPr>
              <a:t>Buccal</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cavity:</a:t>
            </a:r>
          </a:p>
          <a:p>
            <a:pPr algn="l" rtl="0">
              <a:lnSpc>
                <a:spcPct val="150000"/>
              </a:lnSpc>
            </a:pPr>
            <a:r>
              <a:rPr lang="en-US" sz="2400" dirty="0">
                <a:solidFill>
                  <a:schemeClr val="bg1"/>
                </a:solidFill>
                <a:latin typeface="Times New Roman" pitchFamily="18" charset="0"/>
                <a:cs typeface="Times New Roman" pitchFamily="18" charset="0"/>
              </a:rPr>
              <a:t>Roof: Hard palate (palatine) and Soft palate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which </a:t>
            </a:r>
            <a:r>
              <a:rPr lang="en-US" sz="2400" dirty="0">
                <a:solidFill>
                  <a:schemeClr val="bg1"/>
                </a:solidFill>
                <a:latin typeface="Times New Roman" pitchFamily="18" charset="0"/>
                <a:cs typeface="Times New Roman" pitchFamily="18" charset="0"/>
              </a:rPr>
              <a:t>ended with uvula.</a:t>
            </a:r>
          </a:p>
          <a:p>
            <a:pPr algn="l" rtl="0">
              <a:lnSpc>
                <a:spcPct val="150000"/>
              </a:lnSpc>
            </a:pPr>
            <a:r>
              <a:rPr lang="en-US" sz="2400" dirty="0">
                <a:solidFill>
                  <a:schemeClr val="bg1"/>
                </a:solidFill>
                <a:latin typeface="Times New Roman" pitchFamily="18" charset="0"/>
                <a:cs typeface="Times New Roman" pitchFamily="18" charset="0"/>
              </a:rPr>
              <a:t>Floor: tongue.</a:t>
            </a:r>
          </a:p>
        </p:txBody>
      </p:sp>
    </p:spTree>
    <p:extLst>
      <p:ext uri="{BB962C8B-B14F-4D97-AF65-F5344CB8AC3E}">
        <p14:creationId xmlns:p14="http://schemas.microsoft.com/office/powerpoint/2010/main" val="691183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7" descr="Slide8.JPG"/>
          <p:cNvPicPr/>
          <p:nvPr/>
        </p:nvPicPr>
        <p:blipFill>
          <a:blip r:embed="rId4"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4263577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581193"/>
            <a:ext cx="7992888" cy="5539978"/>
          </a:xfrm>
          <a:prstGeom prst="rect">
            <a:avLst/>
          </a:prstGeom>
        </p:spPr>
        <p:txBody>
          <a:bodyPr wrap="square">
            <a:spAutoFit/>
          </a:bodyPr>
          <a:lstStyle/>
          <a:p>
            <a:pPr algn="l" rtl="0">
              <a:lnSpc>
                <a:spcPct val="150000"/>
              </a:lnSpc>
            </a:pPr>
            <a:r>
              <a:rPr lang="en-US" sz="28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Structures  </a:t>
            </a:r>
            <a:r>
              <a:rPr lang="en-US" sz="2800" b="1" u="sng" dirty="0">
                <a:solidFill>
                  <a:schemeClr val="bg1"/>
                </a:solidFill>
                <a:latin typeface="Times New Roman" pitchFamily="18" charset="0"/>
                <a:cs typeface="Times New Roman" pitchFamily="18" charset="0"/>
              </a:rPr>
              <a:t>of the oral cavity</a:t>
            </a:r>
          </a:p>
          <a:p>
            <a:pPr marL="457200" indent="-457200" algn="l" rtl="0">
              <a:lnSpc>
                <a:spcPct val="150000"/>
              </a:lnSpc>
              <a:buAutoNum type="arabicPeriod"/>
            </a:pPr>
            <a:r>
              <a:rPr lang="en-US" sz="2000" dirty="0" smtClean="0">
                <a:solidFill>
                  <a:schemeClr val="bg1"/>
                </a:solidFill>
                <a:latin typeface="Times New Roman" pitchFamily="18" charset="0"/>
                <a:cs typeface="Times New Roman" pitchFamily="18" charset="0"/>
              </a:rPr>
              <a:t>Tongue</a:t>
            </a:r>
            <a:r>
              <a:rPr lang="en-US" sz="2000" dirty="0">
                <a:solidFill>
                  <a:schemeClr val="bg1"/>
                </a:solidFill>
                <a:latin typeface="Times New Roman" pitchFamily="18" charset="0"/>
                <a:cs typeface="Times New Roman" pitchFamily="18" charset="0"/>
              </a:rPr>
              <a:t>: Muscular organ has different types of papillae. These papillae </a:t>
            </a:r>
            <a:r>
              <a:rPr lang="en-US" sz="2000" dirty="0" smtClean="0">
                <a:solidFill>
                  <a:schemeClr val="bg1"/>
                </a:solidFill>
                <a:latin typeface="Times New Roman" pitchFamily="18" charset="0"/>
                <a:cs typeface="Times New Roman" pitchFamily="18" charset="0"/>
              </a:rPr>
              <a:t> are important </a:t>
            </a:r>
            <a:r>
              <a:rPr lang="en-US" sz="2000" dirty="0">
                <a:solidFill>
                  <a:schemeClr val="bg1"/>
                </a:solidFill>
                <a:latin typeface="Times New Roman" pitchFamily="18" charset="0"/>
                <a:cs typeface="Times New Roman" pitchFamily="18" charset="0"/>
              </a:rPr>
              <a:t>for taste</a:t>
            </a:r>
            <a:r>
              <a:rPr lang="en-US" sz="2000" dirty="0" smtClean="0">
                <a:solidFill>
                  <a:schemeClr val="bg1"/>
                </a:solidFill>
                <a:latin typeface="Times New Roman" pitchFamily="18" charset="0"/>
                <a:cs typeface="Times New Roman" pitchFamily="18" charset="0"/>
              </a:rPr>
              <a:t>.</a:t>
            </a:r>
          </a:p>
          <a:p>
            <a:pPr marL="457200" indent="-457200" algn="l" rtl="0">
              <a:lnSpc>
                <a:spcPct val="150000"/>
              </a:lnSpc>
              <a:buAutoNum type="arabicPeriod"/>
            </a:pPr>
            <a:r>
              <a:rPr lang="en-US" sz="2000" dirty="0" smtClean="0">
                <a:solidFill>
                  <a:schemeClr val="bg1"/>
                </a:solidFill>
                <a:latin typeface="Times New Roman" pitchFamily="18" charset="0"/>
                <a:cs typeface="Times New Roman" pitchFamily="18" charset="0"/>
              </a:rPr>
              <a:t>lingual frenulum attaches </a:t>
            </a:r>
            <a:r>
              <a:rPr lang="en-US" sz="2000" dirty="0">
                <a:solidFill>
                  <a:schemeClr val="bg1"/>
                </a:solidFill>
                <a:latin typeface="Times New Roman" pitchFamily="18" charset="0"/>
                <a:cs typeface="Times New Roman" pitchFamily="18" charset="0"/>
              </a:rPr>
              <a:t>the tongue to the floor of the mouth and prevents posterior movement of the tongue.</a:t>
            </a:r>
          </a:p>
          <a:p>
            <a:pPr algn="l" rtl="0">
              <a:lnSpc>
                <a:spcPct val="150000"/>
              </a:lnSpc>
            </a:pPr>
            <a:r>
              <a:rPr lang="en-US" sz="2000" dirty="0" smtClean="0">
                <a:solidFill>
                  <a:schemeClr val="bg1"/>
                </a:solidFill>
                <a:latin typeface="Times New Roman" pitchFamily="18" charset="0"/>
                <a:cs typeface="Times New Roman" pitchFamily="18" charset="0"/>
              </a:rPr>
              <a:t>2. Gum </a:t>
            </a:r>
            <a:r>
              <a:rPr lang="en-US" sz="2000" dirty="0">
                <a:solidFill>
                  <a:schemeClr val="bg1"/>
                </a:solidFill>
                <a:latin typeface="Times New Roman" pitchFamily="18" charset="0"/>
                <a:cs typeface="Times New Roman" pitchFamily="18" charset="0"/>
              </a:rPr>
              <a:t>and teeth</a:t>
            </a:r>
          </a:p>
          <a:p>
            <a:pPr algn="l" rtl="0">
              <a:lnSpc>
                <a:spcPct val="150000"/>
              </a:lnSpc>
            </a:pPr>
            <a:r>
              <a:rPr lang="en-US" sz="2000" dirty="0" smtClean="0">
                <a:solidFill>
                  <a:schemeClr val="bg1"/>
                </a:solidFill>
                <a:latin typeface="Times New Roman" pitchFamily="18" charset="0"/>
                <a:cs typeface="Times New Roman" pitchFamily="18" charset="0"/>
              </a:rPr>
              <a:t>3. Salivary </a:t>
            </a:r>
            <a:r>
              <a:rPr lang="en-US" sz="2000" dirty="0">
                <a:solidFill>
                  <a:schemeClr val="bg1"/>
                </a:solidFill>
                <a:latin typeface="Times New Roman" pitchFamily="18" charset="0"/>
                <a:cs typeface="Times New Roman" pitchFamily="18" charset="0"/>
              </a:rPr>
              <a:t>glands consist three major glands </a:t>
            </a:r>
            <a:endParaRPr lang="en-US" sz="2000" dirty="0" smtClean="0">
              <a:solidFill>
                <a:schemeClr val="bg1"/>
              </a:solidFill>
              <a:latin typeface="Times New Roman" pitchFamily="18" charset="0"/>
              <a:cs typeface="Times New Roman" pitchFamily="18" charset="0"/>
            </a:endParaRPr>
          </a:p>
          <a:p>
            <a:pPr algn="l" rtl="0">
              <a:lnSpc>
                <a:spcPct val="150000"/>
              </a:lnSpc>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a</a:t>
            </a:r>
            <a:r>
              <a:rPr lang="en-US" sz="2000" dirty="0">
                <a:solidFill>
                  <a:schemeClr val="bg1"/>
                </a:solidFill>
                <a:latin typeface="Times New Roman" pitchFamily="18" charset="0"/>
                <a:cs typeface="Times New Roman" pitchFamily="18" charset="0"/>
              </a:rPr>
              <a:t>). Parotid glands (pairs</a:t>
            </a:r>
            <a:r>
              <a:rPr lang="en-US" sz="2000" dirty="0" smtClean="0">
                <a:solidFill>
                  <a:schemeClr val="bg1"/>
                </a:solidFill>
                <a:latin typeface="Times New Roman" pitchFamily="18" charset="0"/>
                <a:cs typeface="Times New Roman" pitchFamily="18" charset="0"/>
              </a:rPr>
              <a:t>)</a:t>
            </a:r>
          </a:p>
          <a:p>
            <a:pPr algn="l" rtl="0">
              <a:lnSpc>
                <a:spcPct val="150000"/>
              </a:lnSpc>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b</a:t>
            </a:r>
            <a:r>
              <a:rPr lang="en-US" sz="2000" dirty="0">
                <a:solidFill>
                  <a:schemeClr val="bg1"/>
                </a:solidFill>
                <a:latin typeface="Times New Roman" pitchFamily="18" charset="0"/>
                <a:cs typeface="Times New Roman" pitchFamily="18" charset="0"/>
              </a:rPr>
              <a:t>). Sub-mandibular glands (pair) </a:t>
            </a:r>
            <a:endParaRPr lang="en-US" sz="2000" dirty="0" smtClean="0">
              <a:solidFill>
                <a:schemeClr val="bg1"/>
              </a:solidFill>
              <a:latin typeface="Times New Roman" pitchFamily="18" charset="0"/>
              <a:cs typeface="Times New Roman" pitchFamily="18" charset="0"/>
            </a:endParaRPr>
          </a:p>
          <a:p>
            <a:pPr algn="l" rtl="0">
              <a:lnSpc>
                <a:spcPct val="150000"/>
              </a:lnSpc>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c</a:t>
            </a:r>
            <a:r>
              <a:rPr lang="en-US" sz="2000" dirty="0">
                <a:solidFill>
                  <a:schemeClr val="bg1"/>
                </a:solidFill>
                <a:latin typeface="Times New Roman" pitchFamily="18" charset="0"/>
                <a:cs typeface="Times New Roman" pitchFamily="18" charset="0"/>
              </a:rPr>
              <a:t>). Sublingual gland.</a:t>
            </a:r>
          </a:p>
          <a:p>
            <a:pPr algn="l" rtl="0">
              <a:lnSpc>
                <a:spcPct val="150000"/>
              </a:lnSpc>
            </a:pPr>
            <a:r>
              <a:rPr lang="en-US" sz="2000" dirty="0" smtClean="0">
                <a:solidFill>
                  <a:schemeClr val="bg1"/>
                </a:solidFill>
                <a:latin typeface="Times New Roman" pitchFamily="18" charset="0"/>
                <a:cs typeface="Times New Roman" pitchFamily="18" charset="0"/>
              </a:rPr>
              <a:t>4. Lymphoid </a:t>
            </a:r>
            <a:r>
              <a:rPr lang="en-US" sz="2000" dirty="0">
                <a:solidFill>
                  <a:schemeClr val="bg1"/>
                </a:solidFill>
                <a:latin typeface="Times New Roman" pitchFamily="18" charset="0"/>
                <a:cs typeface="Times New Roman" pitchFamily="18" charset="0"/>
              </a:rPr>
              <a:t>tissues: Tonsils ( lingual tonsils, Palatine tonsils).</a:t>
            </a:r>
          </a:p>
        </p:txBody>
      </p:sp>
    </p:spTree>
    <p:extLst>
      <p:ext uri="{BB962C8B-B14F-4D97-AF65-F5344CB8AC3E}">
        <p14:creationId xmlns:p14="http://schemas.microsoft.com/office/powerpoint/2010/main" val="19047095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79512" y="577125"/>
            <a:ext cx="8964488" cy="6740307"/>
          </a:xfrm>
          <a:prstGeom prst="rect">
            <a:avLst/>
          </a:prstGeom>
        </p:spPr>
        <p:txBody>
          <a:bodyPr wrap="square">
            <a:spAutoFit/>
          </a:bodyPr>
          <a:lstStyle/>
          <a:p>
            <a:pPr marL="342900" indent="-342900" algn="l" rtl="0">
              <a:lnSpc>
                <a:spcPct val="150000"/>
              </a:lnSpc>
              <a:buFont typeface="Arial" pitchFamily="34" charset="0"/>
              <a:buChar char="•"/>
            </a:pPr>
            <a:r>
              <a:rPr lang="en-US" sz="2400" dirty="0" smtClean="0">
                <a:solidFill>
                  <a:schemeClr val="bg1"/>
                </a:solidFill>
                <a:latin typeface="Times New Roman" pitchFamily="18" charset="0"/>
                <a:cs typeface="Times New Roman" pitchFamily="18" charset="0"/>
              </a:rPr>
              <a:t>superficial </a:t>
            </a:r>
            <a:r>
              <a:rPr lang="en-US" sz="2400" dirty="0">
                <a:solidFill>
                  <a:schemeClr val="bg1"/>
                </a:solidFill>
                <a:latin typeface="Times New Roman" pitchFamily="18" charset="0"/>
                <a:cs typeface="Times New Roman" pitchFamily="18" charset="0"/>
              </a:rPr>
              <a:t>to part of the masseter and anterior to the ear is the large parotid gland.  this gland produces salivary amylase (ptyalin), a digestive enzyme.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parotid gland is granular, it is attached by fascia.  it is also the largest of the salivary glands</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parotid empties into the parotid duct which empties between the last two molars at the angle of the jaw.</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parotid gland is an exocrine gland.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exocrine </a:t>
            </a:r>
            <a:r>
              <a:rPr lang="en-US" sz="2400" dirty="0">
                <a:solidFill>
                  <a:schemeClr val="bg1"/>
                </a:solidFill>
                <a:latin typeface="Times New Roman" pitchFamily="18" charset="0"/>
                <a:cs typeface="Times New Roman" pitchFamily="18" charset="0"/>
              </a:rPr>
              <a:t>glands empty via a duct to a specific location.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other type of gland is an endocrine gland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that </a:t>
            </a:r>
            <a:r>
              <a:rPr lang="en-US" sz="2400" dirty="0">
                <a:solidFill>
                  <a:schemeClr val="bg1"/>
                </a:solidFill>
                <a:latin typeface="Times New Roman" pitchFamily="18" charset="0"/>
                <a:cs typeface="Times New Roman" pitchFamily="18" charset="0"/>
              </a:rPr>
              <a:t>empties directly into the bloodstream.</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466679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1" descr="Tongue2.jpg"/>
          <p:cNvPicPr/>
          <p:nvPr/>
        </p:nvPicPr>
        <p:blipFill>
          <a:blip r:embed="rId4" cstate="print"/>
          <a:stretch>
            <a:fillRect/>
          </a:stretch>
        </p:blipFill>
        <p:spPr>
          <a:xfrm>
            <a:off x="0" y="171400"/>
            <a:ext cx="9143999" cy="6858000"/>
          </a:xfrm>
          <a:prstGeom prst="rect">
            <a:avLst/>
          </a:prstGeom>
        </p:spPr>
      </p:pic>
    </p:spTree>
    <p:extLst>
      <p:ext uri="{BB962C8B-B14F-4D97-AF65-F5344CB8AC3E}">
        <p14:creationId xmlns:p14="http://schemas.microsoft.com/office/powerpoint/2010/main" val="33265310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08520" y="920909"/>
            <a:ext cx="9144000" cy="4524315"/>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Glands are organized arrangement of secretary cells.</a:t>
            </a:r>
          </a:p>
          <a:p>
            <a:pPr algn="l" rtl="0">
              <a:lnSpc>
                <a:spcPct val="150000"/>
              </a:lnSpc>
            </a:pPr>
            <a:r>
              <a:rPr lang="en-US" sz="2400" dirty="0" smtClean="0">
                <a:solidFill>
                  <a:schemeClr val="bg1"/>
                </a:solidFill>
                <a:latin typeface="Times New Roman" pitchFamily="18" charset="0"/>
                <a:cs typeface="Times New Roman" pitchFamily="18" charset="0"/>
              </a:rPr>
              <a:t>• Exocrine glands are organized as </a:t>
            </a:r>
            <a:r>
              <a:rPr lang="en-US" sz="2400" dirty="0" err="1" smtClean="0">
                <a:solidFill>
                  <a:schemeClr val="bg1"/>
                </a:solidFill>
                <a:latin typeface="Times New Roman" pitchFamily="18" charset="0"/>
                <a:cs typeface="Times New Roman" pitchFamily="18" charset="0"/>
              </a:rPr>
              <a:t>acini</a:t>
            </a:r>
            <a:r>
              <a:rPr lang="en-US" sz="2400" dirty="0" smtClean="0">
                <a:solidFill>
                  <a:schemeClr val="bg1"/>
                </a:solidFill>
                <a:latin typeface="Times New Roman" pitchFamily="18" charset="0"/>
                <a:cs typeface="Times New Roman" pitchFamily="18" charset="0"/>
              </a:rPr>
              <a:t> or tubule, exocrine gland   </a:t>
            </a:r>
          </a:p>
          <a:p>
            <a:pPr algn="l" rtl="0">
              <a:lnSpc>
                <a:spcPct val="150000"/>
              </a:lnSpc>
            </a:pPr>
            <a:r>
              <a:rPr lang="en-US" sz="2400" dirty="0" smtClean="0">
                <a:solidFill>
                  <a:schemeClr val="bg1"/>
                </a:solidFill>
                <a:latin typeface="Times New Roman" pitchFamily="18" charset="0"/>
                <a:cs typeface="Times New Roman" pitchFamily="18" charset="0"/>
              </a:rPr>
              <a:t>   has ducts therefore its secretion reaches by ducts to the affected part.</a:t>
            </a:r>
          </a:p>
          <a:p>
            <a:pPr algn="l" rtl="0">
              <a:lnSpc>
                <a:spcPct val="150000"/>
              </a:lnSpc>
            </a:pPr>
            <a:r>
              <a:rPr lang="en-US" sz="2400" dirty="0" smtClean="0">
                <a:solidFill>
                  <a:schemeClr val="bg1"/>
                </a:solidFill>
                <a:latin typeface="Times New Roman" pitchFamily="18" charset="0"/>
                <a:cs typeface="Times New Roman" pitchFamily="18" charset="0"/>
              </a:rPr>
              <a:t>• All salivary glands are exocrine glands.</a:t>
            </a:r>
          </a:p>
          <a:p>
            <a:pPr algn="l" rtl="0">
              <a:lnSpc>
                <a:spcPct val="150000"/>
              </a:lnSpc>
            </a:pPr>
            <a:r>
              <a:rPr lang="en-US" sz="2400" dirty="0" smtClean="0">
                <a:solidFill>
                  <a:schemeClr val="bg1"/>
                </a:solidFill>
                <a:latin typeface="Times New Roman" pitchFamily="18" charset="0"/>
                <a:cs typeface="Times New Roman" pitchFamily="18" charset="0"/>
              </a:rPr>
              <a:t>• Secretion of salivary glands may be serous, or mucous or mixed.</a:t>
            </a:r>
          </a:p>
          <a:p>
            <a:pPr algn="l" rtl="0">
              <a:lnSpc>
                <a:spcPct val="150000"/>
              </a:lnSpc>
            </a:pPr>
            <a:r>
              <a:rPr lang="en-US" sz="2400" dirty="0" smtClean="0">
                <a:solidFill>
                  <a:schemeClr val="bg1"/>
                </a:solidFill>
                <a:latin typeface="Times New Roman" pitchFamily="18" charset="0"/>
                <a:cs typeface="Times New Roman" pitchFamily="18" charset="0"/>
              </a:rPr>
              <a:t>• Saliva in the mouth has digestive , lubricating and  </a:t>
            </a:r>
          </a:p>
          <a:p>
            <a:pPr algn="l" rtl="0">
              <a:lnSpc>
                <a:spcPct val="150000"/>
              </a:lnSpc>
            </a:pPr>
            <a:r>
              <a:rPr lang="en-US" sz="2400" dirty="0" smtClean="0">
                <a:solidFill>
                  <a:schemeClr val="bg1"/>
                </a:solidFill>
                <a:latin typeface="Times New Roman" pitchFamily="18" charset="0"/>
                <a:cs typeface="Times New Roman" pitchFamily="18" charset="0"/>
              </a:rPr>
              <a:t>   protective functions.</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288346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مستطيل 4"/>
          <p:cNvSpPr/>
          <p:nvPr/>
        </p:nvSpPr>
        <p:spPr>
          <a:xfrm>
            <a:off x="251520" y="1052736"/>
            <a:ext cx="8784976" cy="2862322"/>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Each salivary gland receives </a:t>
            </a:r>
            <a:r>
              <a:rPr lang="en-US" sz="2400" dirty="0" err="1">
                <a:solidFill>
                  <a:schemeClr val="bg1"/>
                </a:solidFill>
                <a:latin typeface="Times New Roman" pitchFamily="18" charset="0"/>
                <a:cs typeface="Times New Roman" pitchFamily="18" charset="0"/>
              </a:rPr>
              <a:t>parasympathatic</a:t>
            </a:r>
            <a:r>
              <a:rPr lang="en-US" sz="2400" dirty="0">
                <a:solidFill>
                  <a:schemeClr val="bg1"/>
                </a:solidFill>
                <a:latin typeface="Times New Roman" pitchFamily="18" charset="0"/>
                <a:cs typeface="Times New Roman" pitchFamily="18" charset="0"/>
              </a:rPr>
              <a:t> and </a:t>
            </a:r>
            <a:r>
              <a:rPr lang="en-US" sz="2400" dirty="0" err="1">
                <a:solidFill>
                  <a:schemeClr val="bg1"/>
                </a:solidFill>
                <a:latin typeface="Times New Roman" pitchFamily="18" charset="0"/>
                <a:cs typeface="Times New Roman" pitchFamily="18" charset="0"/>
              </a:rPr>
              <a:t>sympathatic</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innervation</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Parasympathatic</a:t>
            </a:r>
            <a:r>
              <a:rPr lang="en-US" sz="2400" dirty="0">
                <a:solidFill>
                  <a:schemeClr val="bg1"/>
                </a:solidFill>
                <a:latin typeface="Times New Roman" pitchFamily="18" charset="0"/>
                <a:cs typeface="Times New Roman" pitchFamily="18" charset="0"/>
              </a:rPr>
              <a:t> increases the secretion of saliva by all </a:t>
            </a:r>
            <a:r>
              <a:rPr lang="en-US" sz="2400" dirty="0" smtClean="0">
                <a:solidFill>
                  <a:schemeClr val="bg1"/>
                </a:solidFill>
                <a:latin typeface="Times New Roman" pitchFamily="18" charset="0"/>
                <a:cs typeface="Times New Roman" pitchFamily="18" charset="0"/>
              </a:rPr>
              <a:t>salivary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glands</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Sympathatic</a:t>
            </a:r>
            <a:r>
              <a:rPr lang="en-US" sz="2400" dirty="0">
                <a:solidFill>
                  <a:schemeClr val="bg1"/>
                </a:solidFill>
                <a:latin typeface="Times New Roman" pitchFamily="18" charset="0"/>
                <a:cs typeface="Times New Roman" pitchFamily="18" charset="0"/>
              </a:rPr>
              <a:t> innervation remains uncertain.</a:t>
            </a:r>
          </a:p>
        </p:txBody>
      </p:sp>
    </p:spTree>
    <p:extLst>
      <p:ext uri="{BB962C8B-B14F-4D97-AF65-F5344CB8AC3E}">
        <p14:creationId xmlns:p14="http://schemas.microsoft.com/office/powerpoint/2010/main" val="3678028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3" descr="salivary.jpg"/>
          <p:cNvPicPr/>
          <p:nvPr/>
        </p:nvPicPr>
        <p:blipFill rotWithShape="1">
          <a:blip r:embed="rId4" cstate="print"/>
          <a:srcRect r="33175"/>
          <a:stretch/>
        </p:blipFill>
        <p:spPr>
          <a:xfrm>
            <a:off x="0" y="0"/>
            <a:ext cx="9144000" cy="6857999"/>
          </a:xfrm>
          <a:prstGeom prst="rect">
            <a:avLst/>
          </a:prstGeom>
        </p:spPr>
      </p:pic>
    </p:spTree>
    <p:extLst>
      <p:ext uri="{BB962C8B-B14F-4D97-AF65-F5344CB8AC3E}">
        <p14:creationId xmlns:p14="http://schemas.microsoft.com/office/powerpoint/2010/main" val="1373673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620688"/>
            <a:ext cx="6768752" cy="2862322"/>
          </a:xfrm>
          <a:prstGeom prst="rect">
            <a:avLst/>
          </a:prstGeom>
        </p:spPr>
        <p:txBody>
          <a:bodyPr wrap="square">
            <a:spAutoFit/>
          </a:bodyPr>
          <a:lstStyle/>
          <a:p>
            <a:pPr algn="ctr"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Pharynx </a:t>
            </a:r>
            <a:r>
              <a:rPr lang="en-US" sz="2400" b="1" u="sng" dirty="0">
                <a:solidFill>
                  <a:schemeClr val="bg1"/>
                </a:solidFill>
                <a:latin typeface="Times New Roman" pitchFamily="18" charset="0"/>
                <a:cs typeface="Times New Roman" pitchFamily="18" charset="0"/>
              </a:rPr>
              <a:t>and esophagus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pharynx is divided into three parts:</a:t>
            </a:r>
          </a:p>
          <a:p>
            <a:pPr algn="l" rtl="0">
              <a:lnSpc>
                <a:spcPct val="150000"/>
              </a:lnSpc>
            </a:pPr>
            <a:r>
              <a:rPr lang="en-US" sz="2400" dirty="0" smtClean="0">
                <a:solidFill>
                  <a:schemeClr val="bg1"/>
                </a:solidFill>
                <a:latin typeface="Times New Roman" pitchFamily="18" charset="0"/>
                <a:cs typeface="Times New Roman" pitchFamily="18" charset="0"/>
              </a:rPr>
              <a:t>    1. </a:t>
            </a:r>
            <a:r>
              <a:rPr lang="en-US" sz="2400" dirty="0" err="1" smtClean="0">
                <a:solidFill>
                  <a:schemeClr val="bg1"/>
                </a:solidFill>
                <a:latin typeface="Times New Roman" pitchFamily="18" charset="0"/>
                <a:cs typeface="Times New Roman" pitchFamily="18" charset="0"/>
              </a:rPr>
              <a:t>Nasopharynx</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2. Oropharynx</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3. Laryngopharynx</a:t>
            </a:r>
            <a:endParaRPr lang="en-US" sz="2400" dirty="0">
              <a:solidFill>
                <a:schemeClr val="bg1"/>
              </a:solidFill>
              <a:latin typeface="Times New Roman" pitchFamily="18" charset="0"/>
              <a:cs typeface="Times New Roman" pitchFamily="18" charset="0"/>
            </a:endParaRPr>
          </a:p>
        </p:txBody>
      </p:sp>
      <p:pic>
        <p:nvPicPr>
          <p:cNvPr id="6" name="Image 41" descr="800px-Pharynx_diagram-fr.svg.png"/>
          <p:cNvPicPr/>
          <p:nvPr/>
        </p:nvPicPr>
        <p:blipFill>
          <a:blip r:embed="rId4" cstate="print"/>
          <a:stretch>
            <a:fillRect/>
          </a:stretch>
        </p:blipFill>
        <p:spPr>
          <a:xfrm>
            <a:off x="3024083" y="1772816"/>
            <a:ext cx="3564141" cy="4360664"/>
          </a:xfrm>
          <a:prstGeom prst="rect">
            <a:avLst/>
          </a:prstGeom>
        </p:spPr>
      </p:pic>
    </p:spTree>
    <p:extLst>
      <p:ext uri="{BB962C8B-B14F-4D97-AF65-F5344CB8AC3E}">
        <p14:creationId xmlns:p14="http://schemas.microsoft.com/office/powerpoint/2010/main" val="32923788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79512" y="548680"/>
            <a:ext cx="8712968" cy="6186309"/>
          </a:xfrm>
          <a:prstGeom prst="rect">
            <a:avLst/>
          </a:prstGeom>
        </p:spPr>
        <p:txBody>
          <a:bodyPr wrap="square">
            <a:spAutoFit/>
          </a:bodyPr>
          <a:lstStyle/>
          <a:p>
            <a:pPr marL="609600" indent="-609600" algn="l" rtl="0">
              <a:lnSpc>
                <a:spcPct val="150000"/>
              </a:lnSpc>
              <a:buFont typeface="Wingdings" pitchFamily="2" charset="2"/>
              <a:buAutoNum type="arabicPeriod"/>
            </a:pPr>
            <a:r>
              <a:rPr lang="en-US" sz="2400" dirty="0" smtClean="0">
                <a:solidFill>
                  <a:schemeClr val="bg1"/>
                </a:solidFill>
                <a:latin typeface="Times New Roman" pitchFamily="18" charset="0"/>
                <a:cs typeface="Times New Roman" pitchFamily="18" charset="0"/>
              </a:rPr>
              <a:t>Oropharynx </a:t>
            </a:r>
            <a:endParaRPr lang="en-US" sz="2400" dirty="0">
              <a:solidFill>
                <a:schemeClr val="bg1"/>
              </a:solidFill>
              <a:latin typeface="Times New Roman" pitchFamily="18" charset="0"/>
              <a:cs typeface="Times New Roman" pitchFamily="18" charset="0"/>
            </a:endParaRP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-soft palate to epiglottis</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-two sets of TONSILS</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a.  </a:t>
            </a:r>
            <a:r>
              <a:rPr lang="en-US" sz="2400" dirty="0" smtClean="0">
                <a:solidFill>
                  <a:schemeClr val="bg1"/>
                </a:solidFill>
                <a:latin typeface="Times New Roman" pitchFamily="18" charset="0"/>
                <a:cs typeface="Times New Roman" pitchFamily="18" charset="0"/>
              </a:rPr>
              <a:t>Palatine             </a:t>
            </a:r>
            <a:r>
              <a:rPr lang="en-US" sz="2400" dirty="0">
                <a:solidFill>
                  <a:schemeClr val="bg1"/>
                </a:solidFill>
                <a:latin typeface="Times New Roman" pitchFamily="18" charset="0"/>
                <a:cs typeface="Times New Roman" pitchFamily="18" charset="0"/>
              </a:rPr>
              <a:t>b.  Lingual</a:t>
            </a:r>
          </a:p>
          <a:p>
            <a:pPr marL="609600" indent="-609600" algn="l" rtl="0">
              <a:lnSpc>
                <a:spcPct val="150000"/>
              </a:lnSpc>
              <a:buFont typeface="Wingdings" pitchFamily="2" charset="2"/>
              <a:buNone/>
            </a:pPr>
            <a:r>
              <a:rPr lang="en-US" sz="2400" dirty="0" smtClean="0">
                <a:solidFill>
                  <a:schemeClr val="bg1"/>
                </a:solidFill>
                <a:latin typeface="Times New Roman" pitchFamily="18" charset="0"/>
                <a:cs typeface="Times New Roman" pitchFamily="18" charset="0"/>
              </a:rPr>
              <a:t>2</a:t>
            </a:r>
            <a:r>
              <a:rPr lang="en-US" sz="2400" dirty="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Nasopharynx</a:t>
            </a:r>
            <a:endParaRPr lang="en-US" sz="2400" dirty="0">
              <a:solidFill>
                <a:schemeClr val="bg1"/>
              </a:solidFill>
              <a:latin typeface="Times New Roman" pitchFamily="18" charset="0"/>
              <a:cs typeface="Times New Roman" pitchFamily="18" charset="0"/>
            </a:endParaRP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-located superior and posterior to the soft palate.</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a:t>
            </a:r>
            <a:r>
              <a:rPr lang="en-US" sz="2400" dirty="0">
                <a:solidFill>
                  <a:schemeClr val="bg1"/>
                </a:solidFill>
                <a:latin typeface="Times New Roman" pitchFamily="18" charset="0"/>
                <a:cs typeface="Times New Roman" pitchFamily="18" charset="0"/>
              </a:rPr>
              <a:t>contains the pharyngeal tonsils and tubal tonsils</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3.  </a:t>
            </a:r>
            <a:r>
              <a:rPr lang="en-US" sz="2400" dirty="0" smtClean="0">
                <a:solidFill>
                  <a:schemeClr val="bg1"/>
                </a:solidFill>
                <a:latin typeface="Times New Roman" pitchFamily="18" charset="0"/>
                <a:cs typeface="Times New Roman" pitchFamily="18" charset="0"/>
              </a:rPr>
              <a:t>Laryngopharynx</a:t>
            </a:r>
            <a:endParaRPr lang="en-US" sz="2400" dirty="0">
              <a:solidFill>
                <a:schemeClr val="bg1"/>
              </a:solidFill>
              <a:latin typeface="Times New Roman" pitchFamily="18" charset="0"/>
              <a:cs typeface="Times New Roman" pitchFamily="18" charset="0"/>
            </a:endParaRP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inferior to the epiglottis and posterior to the larynx.</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this division opens into the esophagus and larynx.</a:t>
            </a:r>
          </a:p>
          <a:p>
            <a:pPr marL="609600" indent="-609600" algn="l" rtl="0">
              <a:lnSpc>
                <a:spcPct val="150000"/>
              </a:lnSpc>
              <a:buFont typeface="Wingdings" pitchFamily="2" charset="2"/>
              <a:buNone/>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843219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79512" y="620688"/>
            <a:ext cx="8856984" cy="6186309"/>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Superior to the oral cavity is the hard palate composed of the maxillary and palatine bones.</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Superior and posterior to the oral cavity are the internal nares.</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from the internal nares, if we go anteriorly we will find the external nares or nostrils</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rPr>
              <a:t>posterior to the hard palate is the soft palate.  This is muscular tissue that is moved during swallowing.</a:t>
            </a:r>
          </a:p>
          <a:p>
            <a:pPr marL="342900" indent="-342900" algn="l" rtl="0">
              <a:lnSpc>
                <a:spcPct val="150000"/>
              </a:lnSpc>
              <a:buFont typeface="Arial" pitchFamily="34" charset="0"/>
              <a:buChar char="•"/>
            </a:pPr>
            <a:r>
              <a:rPr lang="en-US" sz="2400" dirty="0">
                <a:solidFill>
                  <a:schemeClr val="bg1"/>
                </a:solidFill>
              </a:rPr>
              <a:t>hanging from the soft palate is a conical structure </a:t>
            </a:r>
          </a:p>
          <a:p>
            <a:pPr algn="l" rtl="0">
              <a:lnSpc>
                <a:spcPct val="150000"/>
              </a:lnSpc>
            </a:pPr>
            <a:r>
              <a:rPr lang="en-US" sz="2400" dirty="0">
                <a:solidFill>
                  <a:schemeClr val="bg1"/>
                </a:solidFill>
              </a:rPr>
              <a:t> </a:t>
            </a:r>
            <a:r>
              <a:rPr lang="en-US" sz="2400" dirty="0" smtClean="0">
                <a:solidFill>
                  <a:schemeClr val="bg1"/>
                </a:solidFill>
              </a:rPr>
              <a:t>    called </a:t>
            </a:r>
            <a:r>
              <a:rPr lang="en-US" sz="2400" dirty="0">
                <a:solidFill>
                  <a:schemeClr val="bg1"/>
                </a:solidFill>
              </a:rPr>
              <a:t>the uvula.</a:t>
            </a:r>
          </a:p>
          <a:p>
            <a:pPr algn="l" rtl="0">
              <a:lnSpc>
                <a:spcPct val="150000"/>
              </a:lnSpc>
            </a:pPr>
            <a:endParaRPr lang="en-US" sz="2400" dirty="0">
              <a:solidFill>
                <a:schemeClr val="bg1"/>
              </a:solidFill>
            </a:endParaRPr>
          </a:p>
          <a:p>
            <a:pPr marL="342900" indent="-342900" algn="l" rtl="0">
              <a:lnSpc>
                <a:spcPct val="150000"/>
              </a:lnSpc>
              <a:buFont typeface="Arial" pitchFamily="34" charset="0"/>
              <a:buChar char="•"/>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5929783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179512" y="692696"/>
            <a:ext cx="8712968" cy="6740307"/>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caudal and ventral to the parotid gland is the submandibular gland (</a:t>
            </a:r>
            <a:r>
              <a:rPr lang="en-US" sz="2400" dirty="0" err="1">
                <a:solidFill>
                  <a:schemeClr val="bg1"/>
                </a:solidFill>
                <a:latin typeface="Times New Roman" pitchFamily="18" charset="0"/>
                <a:cs typeface="Times New Roman" pitchFamily="18" charset="0"/>
              </a:rPr>
              <a:t>submaxillary</a:t>
            </a:r>
            <a:r>
              <a:rPr lang="en-US" sz="2400" dirty="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a:t>
            </a:r>
            <a:r>
              <a:rPr lang="en-US" sz="2400" dirty="0" err="1">
                <a:solidFill>
                  <a:schemeClr val="bg1"/>
                </a:solidFill>
                <a:latin typeface="Times New Roman" pitchFamily="18" charset="0"/>
                <a:cs typeface="Times New Roman" pitchFamily="18" charset="0"/>
              </a:rPr>
              <a:t>submaxillary</a:t>
            </a:r>
            <a:r>
              <a:rPr lang="en-US" sz="2400" dirty="0">
                <a:solidFill>
                  <a:schemeClr val="bg1"/>
                </a:solidFill>
                <a:latin typeface="Times New Roman" pitchFamily="18" charset="0"/>
                <a:cs typeface="Times New Roman" pitchFamily="18" charset="0"/>
              </a:rPr>
              <a:t> duct empties this gland.  it runs on the lateral aspect of the digastric muscle.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this gland carries saliva into the angle of the lower jaw</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sublingual gland is on the </a:t>
            </a:r>
            <a:r>
              <a:rPr lang="en-US" sz="2400" dirty="0" err="1">
                <a:solidFill>
                  <a:schemeClr val="bg1"/>
                </a:solidFill>
                <a:latin typeface="Times New Roman" pitchFamily="18" charset="0"/>
                <a:cs typeface="Times New Roman" pitchFamily="18" charset="0"/>
              </a:rPr>
              <a:t>submaxillary</a:t>
            </a:r>
            <a:r>
              <a:rPr lang="en-US" sz="2400" dirty="0">
                <a:solidFill>
                  <a:schemeClr val="bg1"/>
                </a:solidFill>
                <a:latin typeface="Times New Roman" pitchFamily="18" charset="0"/>
                <a:cs typeface="Times New Roman" pitchFamily="18" charset="0"/>
              </a:rPr>
              <a:t> duct.  it is wedge shaped and it is lateral to the digastric muscle.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dorsal and ventral facial nerves run around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outline of the masseter muscle.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these </a:t>
            </a:r>
            <a:r>
              <a:rPr lang="en-US" sz="2400" dirty="0">
                <a:solidFill>
                  <a:schemeClr val="bg1"/>
                </a:solidFill>
                <a:latin typeface="Times New Roman" pitchFamily="18" charset="0"/>
                <a:cs typeface="Times New Roman" pitchFamily="18" charset="0"/>
              </a:rPr>
              <a:t>nerves come out in front of the ear </a:t>
            </a:r>
            <a:r>
              <a:rPr lang="en-US" sz="2400" dirty="0" smtClean="0">
                <a:solidFill>
                  <a:schemeClr val="bg1"/>
                </a:solidFill>
                <a:latin typeface="Times New Roman" pitchFamily="18" charset="0"/>
                <a:cs typeface="Times New Roman" pitchFamily="18" charset="0"/>
              </a:rPr>
              <a:t>from</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the </a:t>
            </a:r>
            <a:r>
              <a:rPr lang="en-US" sz="2400" dirty="0" err="1">
                <a:solidFill>
                  <a:schemeClr val="bg1"/>
                </a:solidFill>
                <a:latin typeface="Times New Roman" pitchFamily="18" charset="0"/>
                <a:cs typeface="Times New Roman" pitchFamily="18" charset="0"/>
              </a:rPr>
              <a:t>stylomastoid</a:t>
            </a:r>
            <a:r>
              <a:rPr lang="en-US" sz="2400" dirty="0">
                <a:solidFill>
                  <a:schemeClr val="bg1"/>
                </a:solidFill>
                <a:latin typeface="Times New Roman" pitchFamily="18" charset="0"/>
                <a:cs typeface="Times New Roman" pitchFamily="18" charset="0"/>
              </a:rPr>
              <a:t> foramen and branch across the face.</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07105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مستطيل 7"/>
          <p:cNvSpPr/>
          <p:nvPr/>
        </p:nvSpPr>
        <p:spPr>
          <a:xfrm>
            <a:off x="395536" y="692696"/>
            <a:ext cx="8352928" cy="3416320"/>
          </a:xfrm>
          <a:prstGeom prst="rect">
            <a:avLst/>
          </a:prstGeom>
        </p:spPr>
        <p:txBody>
          <a:bodyPr wrap="square">
            <a:spAutoFit/>
          </a:bodyPr>
          <a:lstStyle/>
          <a:p>
            <a:pPr algn="ctr" rtl="0">
              <a:lnSpc>
                <a:spcPct val="150000"/>
              </a:lnSpc>
            </a:pPr>
            <a:r>
              <a:rPr lang="en-US" sz="2400" b="1" u="sng" dirty="0">
                <a:solidFill>
                  <a:schemeClr val="bg1"/>
                </a:solidFill>
                <a:latin typeface="Times New Roman" pitchFamily="18" charset="0"/>
                <a:cs typeface="Times New Roman" pitchFamily="18" charset="0"/>
              </a:rPr>
              <a:t>Esophagus</a:t>
            </a: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a muscular tube whose function to transport foodstuff from the mouth to the stomach.</a:t>
            </a: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descends toward thoracic cavity , posterior to the trachea, and enters the abdominal cavity through the </a:t>
            </a:r>
            <a:r>
              <a:rPr lang="en-US" sz="2400" dirty="0" err="1">
                <a:solidFill>
                  <a:schemeClr val="bg1"/>
                </a:solidFill>
                <a:latin typeface="Times New Roman" pitchFamily="18" charset="0"/>
                <a:cs typeface="Times New Roman" pitchFamily="18" charset="0"/>
              </a:rPr>
              <a:t>oesophageal</a:t>
            </a:r>
            <a:r>
              <a:rPr lang="en-US" sz="2400" dirty="0">
                <a:solidFill>
                  <a:schemeClr val="bg1"/>
                </a:solidFill>
                <a:latin typeface="Times New Roman" pitchFamily="18" charset="0"/>
                <a:cs typeface="Times New Roman" pitchFamily="18" charset="0"/>
              </a:rPr>
              <a:t> hiatus (an opening in the </a:t>
            </a:r>
            <a:r>
              <a:rPr lang="en-US" sz="2400" dirty="0" err="1">
                <a:solidFill>
                  <a:schemeClr val="bg1"/>
                </a:solidFill>
                <a:latin typeface="Times New Roman" pitchFamily="18" charset="0"/>
                <a:cs typeface="Times New Roman" pitchFamily="18" charset="0"/>
              </a:rPr>
              <a:t>diaphram</a:t>
            </a:r>
            <a:r>
              <a:rPr lang="en-US" sz="2400" dirty="0">
                <a:solidFill>
                  <a:schemeClr val="bg1"/>
                </a:solidFill>
                <a:latin typeface="Times New Roman" pitchFamily="18" charset="0"/>
                <a:cs typeface="Times New Roman" pitchFamily="18" charset="0"/>
              </a:rPr>
              <a:t>, to empty to the stomach.</a:t>
            </a:r>
          </a:p>
        </p:txBody>
      </p:sp>
    </p:spTree>
    <p:extLst>
      <p:ext uri="{BB962C8B-B14F-4D97-AF65-F5344CB8AC3E}">
        <p14:creationId xmlns:p14="http://schemas.microsoft.com/office/powerpoint/2010/main" val="7567754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07504" y="764704"/>
            <a:ext cx="8352928" cy="6186309"/>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Histological </a:t>
            </a:r>
            <a:r>
              <a:rPr lang="en-US" sz="2400" b="1" u="sng" dirty="0">
                <a:solidFill>
                  <a:schemeClr val="bg1"/>
                </a:solidFill>
                <a:latin typeface="Times New Roman" pitchFamily="18" charset="0"/>
                <a:cs typeface="Times New Roman" pitchFamily="18" charset="0"/>
              </a:rPr>
              <a:t>Structure of Esophagus</a:t>
            </a:r>
          </a:p>
          <a:p>
            <a:pPr algn="l" rtl="0">
              <a:lnSpc>
                <a:spcPct val="150000"/>
              </a:lnSpc>
            </a:pPr>
            <a:r>
              <a:rPr lang="en-US" sz="2400" dirty="0" smtClean="0">
                <a:solidFill>
                  <a:schemeClr val="bg1"/>
                </a:solidFill>
                <a:latin typeface="Times New Roman" pitchFamily="18" charset="0"/>
                <a:cs typeface="Times New Roman" pitchFamily="18" charset="0"/>
              </a:rPr>
              <a:t>• Mucosa </a:t>
            </a:r>
            <a:r>
              <a:rPr lang="en-US" sz="2400" dirty="0">
                <a:solidFill>
                  <a:schemeClr val="bg1"/>
                </a:solidFill>
                <a:latin typeface="Times New Roman" pitchFamily="18" charset="0"/>
                <a:cs typeface="Times New Roman" pitchFamily="18" charset="0"/>
              </a:rPr>
              <a:t>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 project into large folds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Submucosa</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contains small mucous secreting glands (esophageal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glands</a:t>
            </a:r>
            <a:r>
              <a:rPr lang="en-US" sz="2400" dirty="0">
                <a:solidFill>
                  <a:schemeClr val="bg1"/>
                </a:solidFill>
                <a:latin typeface="Times New Roman" pitchFamily="18" charset="0"/>
                <a:cs typeface="Times New Roman" pitchFamily="18" charset="0"/>
              </a:rPr>
              <a:t>) their secretion facilitates the transport the foodstuff 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protects </a:t>
            </a:r>
            <a:r>
              <a:rPr lang="en-US" sz="2400" dirty="0">
                <a:solidFill>
                  <a:schemeClr val="bg1"/>
                </a:solidFill>
                <a:latin typeface="Times New Roman" pitchFamily="18" charset="0"/>
                <a:cs typeface="Times New Roman" pitchFamily="18" charset="0"/>
              </a:rPr>
              <a:t>mucosa).</a:t>
            </a:r>
          </a:p>
          <a:p>
            <a:pPr algn="l" rtl="0">
              <a:lnSpc>
                <a:spcPct val="150000"/>
              </a:lnSpc>
            </a:pPr>
            <a:r>
              <a:rPr lang="en-US" sz="2400" dirty="0" smtClean="0">
                <a:solidFill>
                  <a:schemeClr val="bg1"/>
                </a:solidFill>
                <a:latin typeface="Times New Roman" pitchFamily="18" charset="0"/>
                <a:cs typeface="Times New Roman" pitchFamily="18" charset="0"/>
              </a:rPr>
              <a:t>• Superior </a:t>
            </a:r>
            <a:r>
              <a:rPr lang="en-US" sz="2400" dirty="0">
                <a:solidFill>
                  <a:schemeClr val="bg1"/>
                </a:solidFill>
                <a:latin typeface="Times New Roman" pitchFamily="18" charset="0"/>
                <a:cs typeface="Times New Roman" pitchFamily="18" charset="0"/>
              </a:rPr>
              <a:t>third of esophagus muscular layers contains skeletal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muscle </a:t>
            </a:r>
            <a:r>
              <a:rPr lang="en-US" sz="2400" dirty="0">
                <a:solidFill>
                  <a:schemeClr val="bg1"/>
                </a:solidFill>
                <a:latin typeface="Times New Roman" pitchFamily="18" charset="0"/>
                <a:cs typeface="Times New Roman" pitchFamily="18" charset="0"/>
              </a:rPr>
              <a:t>fiber.</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Middel</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third of esophagus muscular layers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compose </a:t>
            </a:r>
            <a:r>
              <a:rPr lang="en-US" sz="2400" dirty="0">
                <a:solidFill>
                  <a:schemeClr val="bg1"/>
                </a:solidFill>
                <a:latin typeface="Times New Roman" pitchFamily="18" charset="0"/>
                <a:cs typeface="Times New Roman" pitchFamily="18" charset="0"/>
              </a:rPr>
              <a:t>from mixture of both skeletal 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smooth </a:t>
            </a:r>
            <a:r>
              <a:rPr lang="en-US" sz="2400" dirty="0">
                <a:solidFill>
                  <a:schemeClr val="bg1"/>
                </a:solidFill>
                <a:latin typeface="Times New Roman" pitchFamily="18" charset="0"/>
                <a:cs typeface="Times New Roman" pitchFamily="18" charset="0"/>
              </a:rPr>
              <a:t>muscle fiber</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083017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79512" y="620688"/>
            <a:ext cx="8712968" cy="1754326"/>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Inferior third of esophageal muscular layers composes only from smooth muscle fibers.</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Serosa </a:t>
            </a:r>
            <a:r>
              <a:rPr lang="en-US" sz="2400" dirty="0">
                <a:solidFill>
                  <a:schemeClr val="bg1"/>
                </a:solidFill>
                <a:latin typeface="Times New Roman" pitchFamily="18" charset="0"/>
                <a:cs typeface="Times New Roman" pitchFamily="18" charset="0"/>
              </a:rPr>
              <a:t>covers only the end part of </a:t>
            </a:r>
            <a:r>
              <a:rPr lang="en-US" sz="2400" dirty="0" err="1">
                <a:solidFill>
                  <a:schemeClr val="bg1"/>
                </a:solidFill>
                <a:latin typeface="Times New Roman" pitchFamily="18" charset="0"/>
                <a:cs typeface="Times New Roman" pitchFamily="18" charset="0"/>
              </a:rPr>
              <a:t>oesophagal</a:t>
            </a:r>
            <a:r>
              <a:rPr lang="en-US" sz="2400" dirty="0">
                <a:solidFill>
                  <a:schemeClr val="bg1"/>
                </a:solidFill>
                <a:latin typeface="Times New Roman" pitchFamily="18" charset="0"/>
                <a:cs typeface="Times New Roman" pitchFamily="18" charset="0"/>
              </a:rPr>
              <a:t> wall</a:t>
            </a:r>
          </a:p>
        </p:txBody>
      </p:sp>
      <p:sp>
        <p:nvSpPr>
          <p:cNvPr id="5" name="مستطيل 4"/>
          <p:cNvSpPr/>
          <p:nvPr/>
        </p:nvSpPr>
        <p:spPr>
          <a:xfrm>
            <a:off x="-36512" y="2433077"/>
            <a:ext cx="8640960" cy="4524315"/>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Sphincters </a:t>
            </a:r>
            <a:r>
              <a:rPr lang="en-US" sz="2400" b="1" u="sng" dirty="0">
                <a:solidFill>
                  <a:schemeClr val="bg1"/>
                </a:solidFill>
                <a:latin typeface="Times New Roman" pitchFamily="18" charset="0"/>
                <a:cs typeface="Times New Roman" pitchFamily="18" charset="0"/>
              </a:rPr>
              <a:t>of esophagus</a:t>
            </a:r>
          </a:p>
          <a:p>
            <a:pPr marL="457200" indent="-457200" algn="l" rtl="0">
              <a:lnSpc>
                <a:spcPct val="150000"/>
              </a:lnSpc>
              <a:buAutoNum type="arabicPeriod"/>
            </a:pPr>
            <a:r>
              <a:rPr lang="en-US" sz="2400" dirty="0" smtClean="0">
                <a:solidFill>
                  <a:schemeClr val="bg1"/>
                </a:solidFill>
                <a:latin typeface="Times New Roman" pitchFamily="18" charset="0"/>
                <a:cs typeface="Times New Roman" pitchFamily="18" charset="0"/>
              </a:rPr>
              <a:t>Upper </a:t>
            </a:r>
            <a:r>
              <a:rPr lang="en-US" sz="2400" dirty="0">
                <a:solidFill>
                  <a:schemeClr val="bg1"/>
                </a:solidFill>
                <a:latin typeface="Times New Roman" pitchFamily="18" charset="0"/>
                <a:cs typeface="Times New Roman" pitchFamily="18" charset="0"/>
              </a:rPr>
              <a:t>esophageal sphincter composed from skeletal muscle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located in the upper part of esophagus just below pharynx.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Prevent </a:t>
            </a:r>
            <a:r>
              <a:rPr lang="en-US" sz="2400" dirty="0">
                <a:solidFill>
                  <a:schemeClr val="bg1"/>
                </a:solidFill>
                <a:latin typeface="Times New Roman" pitchFamily="18" charset="0"/>
                <a:cs typeface="Times New Roman" pitchFamily="18" charset="0"/>
              </a:rPr>
              <a:t>air to inter esophagus.</a:t>
            </a:r>
          </a:p>
          <a:p>
            <a:pPr algn="l" rtl="0">
              <a:lnSpc>
                <a:spcPct val="150000"/>
              </a:lnSpc>
            </a:pPr>
            <a:r>
              <a:rPr lang="en-US" sz="2400" dirty="0" smtClean="0">
                <a:solidFill>
                  <a:schemeClr val="bg1"/>
                </a:solidFill>
                <a:latin typeface="Times New Roman" pitchFamily="18" charset="0"/>
                <a:cs typeface="Times New Roman" pitchFamily="18" charset="0"/>
              </a:rPr>
              <a:t>2. Lower </a:t>
            </a:r>
            <a:r>
              <a:rPr lang="en-US" sz="2400" dirty="0">
                <a:solidFill>
                  <a:schemeClr val="bg1"/>
                </a:solidFill>
                <a:latin typeface="Times New Roman" pitchFamily="18" charset="0"/>
                <a:cs typeface="Times New Roman" pitchFamily="18" charset="0"/>
              </a:rPr>
              <a:t>esophageal sphincter (cardiac sphincter)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composed </a:t>
            </a:r>
            <a:r>
              <a:rPr lang="en-US" sz="2400" dirty="0">
                <a:solidFill>
                  <a:schemeClr val="bg1"/>
                </a:solidFill>
                <a:latin typeface="Times New Roman" pitchFamily="18" charset="0"/>
                <a:cs typeface="Times New Roman" pitchFamily="18" charset="0"/>
              </a:rPr>
              <a:t>of smooth muscle, which normally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remain </a:t>
            </a:r>
            <a:r>
              <a:rPr lang="en-US" sz="2400" dirty="0">
                <a:solidFill>
                  <a:schemeClr val="bg1"/>
                </a:solidFill>
                <a:latin typeface="Times New Roman" pitchFamily="18" charset="0"/>
                <a:cs typeface="Times New Roman" pitchFamily="18" charset="0"/>
              </a:rPr>
              <a:t>in state of active </a:t>
            </a:r>
            <a:r>
              <a:rPr lang="en-US" sz="2400" dirty="0" smtClean="0">
                <a:solidFill>
                  <a:schemeClr val="bg1"/>
                </a:solidFill>
                <a:latin typeface="Times New Roman" pitchFamily="18" charset="0"/>
                <a:cs typeface="Times New Roman" pitchFamily="18" charset="0"/>
              </a:rPr>
              <a:t>contraction</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to prevent backflow of materials from the stomach into esophagus.</a:t>
            </a:r>
          </a:p>
        </p:txBody>
      </p:sp>
    </p:spTree>
    <p:extLst>
      <p:ext uri="{BB962C8B-B14F-4D97-AF65-F5344CB8AC3E}">
        <p14:creationId xmlns:p14="http://schemas.microsoft.com/office/powerpoint/2010/main" val="2295374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46" descr="Esophagus.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560078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23528" y="548680"/>
            <a:ext cx="8640960" cy="5724644"/>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Stomach</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a muscular organ has ability to digest foods and convert them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to </a:t>
            </a:r>
            <a:r>
              <a:rPr lang="en-US" sz="2400" dirty="0" err="1">
                <a:solidFill>
                  <a:schemeClr val="bg1"/>
                </a:solidFill>
                <a:latin typeface="Times New Roman" pitchFamily="18" charset="0"/>
                <a:cs typeface="Times New Roman" pitchFamily="18" charset="0"/>
              </a:rPr>
              <a:t>chyme</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major regions of the stomach include: </a:t>
            </a:r>
            <a:r>
              <a:rPr lang="en-US" sz="2400" dirty="0" err="1">
                <a:solidFill>
                  <a:schemeClr val="bg1"/>
                </a:solidFill>
                <a:latin typeface="Times New Roman" pitchFamily="18" charset="0"/>
                <a:cs typeface="Times New Roman" pitchFamily="18" charset="0"/>
              </a:rPr>
              <a:t>cardia</a:t>
            </a:r>
            <a:r>
              <a:rPr lang="en-US" sz="2400" dirty="0">
                <a:solidFill>
                  <a:schemeClr val="bg1"/>
                </a:solidFill>
                <a:latin typeface="Times New Roman" pitchFamily="18" charset="0"/>
                <a:cs typeface="Times New Roman" pitchFamily="18" charset="0"/>
              </a:rPr>
              <a:t>, fundus, body,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err="1">
                <a:solidFill>
                  <a:schemeClr val="bg1"/>
                </a:solidFill>
                <a:latin typeface="Times New Roman" pitchFamily="18" charset="0"/>
                <a:cs typeface="Times New Roman" pitchFamily="18" charset="0"/>
              </a:rPr>
              <a:t>pyelorus</a:t>
            </a:r>
            <a:r>
              <a:rPr lang="en-US" sz="2400" dirty="0">
                <a:solidFill>
                  <a:schemeClr val="bg1"/>
                </a:solidFill>
                <a:latin typeface="Times New Roman" pitchFamily="18" charset="0"/>
                <a:cs typeface="Times New Roman" pitchFamily="18" charset="0"/>
              </a:rPr>
              <a:t> regions.</a:t>
            </a:r>
          </a:p>
          <a:p>
            <a:pPr algn="l" rtl="0">
              <a:lnSpc>
                <a:spcPct val="150000"/>
              </a:lnSpc>
            </a:pPr>
            <a:r>
              <a:rPr lang="en-US" sz="2400" dirty="0" smtClean="0">
                <a:solidFill>
                  <a:schemeClr val="bg1"/>
                </a:solidFill>
                <a:latin typeface="Times New Roman" pitchFamily="18" charset="0"/>
                <a:cs typeface="Times New Roman" pitchFamily="18" charset="0"/>
              </a:rPr>
              <a:t>• There </a:t>
            </a:r>
            <a:r>
              <a:rPr lang="en-US" sz="2400" dirty="0">
                <a:solidFill>
                  <a:schemeClr val="bg1"/>
                </a:solidFill>
                <a:latin typeface="Times New Roman" pitchFamily="18" charset="0"/>
                <a:cs typeface="Times New Roman" pitchFamily="18" charset="0"/>
              </a:rPr>
              <a:t>are two curvature in the stomach: greater curvature (lateral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surface</a:t>
            </a:r>
            <a:r>
              <a:rPr lang="en-US" sz="2400" dirty="0">
                <a:solidFill>
                  <a:schemeClr val="bg1"/>
                </a:solidFill>
                <a:latin typeface="Times New Roman" pitchFamily="18" charset="0"/>
                <a:cs typeface="Times New Roman" pitchFamily="18" charset="0"/>
              </a:rPr>
              <a:t>) and lesser curvature (medial surface).</a:t>
            </a:r>
          </a:p>
          <a:p>
            <a:pPr algn="l" rtl="0">
              <a:lnSpc>
                <a:spcPct val="150000"/>
              </a:lnSpc>
            </a:pPr>
            <a:r>
              <a:rPr lang="en-US" sz="2400" dirty="0" smtClean="0">
                <a:solidFill>
                  <a:schemeClr val="bg1"/>
                </a:solidFill>
                <a:latin typeface="Times New Roman" pitchFamily="18" charset="0"/>
                <a:cs typeface="Times New Roman" pitchFamily="18" charset="0"/>
              </a:rPr>
              <a:t>• Extending </a:t>
            </a:r>
            <a:r>
              <a:rPr lang="en-US" sz="2400" dirty="0">
                <a:solidFill>
                  <a:schemeClr val="bg1"/>
                </a:solidFill>
                <a:latin typeface="Times New Roman" pitchFamily="18" charset="0"/>
                <a:cs typeface="Times New Roman" pitchFamily="18" charset="0"/>
              </a:rPr>
              <a:t>from curvatures are the lesser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omentum</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and greater </a:t>
            </a:r>
            <a:r>
              <a:rPr lang="en-US" sz="2400" dirty="0" err="1">
                <a:solidFill>
                  <a:schemeClr val="bg1"/>
                </a:solidFill>
                <a:latin typeface="Times New Roman" pitchFamily="18" charset="0"/>
                <a:cs typeface="Times New Roman" pitchFamily="18" charset="0"/>
              </a:rPr>
              <a:t>omentum</a:t>
            </a:r>
            <a:r>
              <a:rPr lang="en-US" sz="2400" dirty="0">
                <a:solidFill>
                  <a:schemeClr val="bg1"/>
                </a:solidFill>
                <a:latin typeface="Times New Roman" pitchFamily="18" charset="0"/>
                <a:cs typeface="Times New Roman" pitchFamily="18" charset="0"/>
              </a:rPr>
              <a:t> which help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to </a:t>
            </a:r>
            <a:r>
              <a:rPr lang="en-US" sz="2400" dirty="0">
                <a:solidFill>
                  <a:schemeClr val="bg1"/>
                </a:solidFill>
                <a:latin typeface="Times New Roman" pitchFamily="18" charset="0"/>
                <a:cs typeface="Times New Roman" pitchFamily="18" charset="0"/>
              </a:rPr>
              <a:t>tie the stomach to other digestive organs.</a:t>
            </a:r>
          </a:p>
        </p:txBody>
      </p:sp>
    </p:spTree>
    <p:extLst>
      <p:ext uri="{BB962C8B-B14F-4D97-AF65-F5344CB8AC3E}">
        <p14:creationId xmlns:p14="http://schemas.microsoft.com/office/powerpoint/2010/main" val="26009777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0" y="904652"/>
            <a:ext cx="9144000" cy="3416320"/>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lesser curvature of the stomach is anchored to the liver with the lesser </a:t>
            </a:r>
            <a:r>
              <a:rPr lang="en-US" sz="2400" dirty="0" err="1">
                <a:solidFill>
                  <a:schemeClr val="bg1"/>
                </a:solidFill>
                <a:latin typeface="Times New Roman" pitchFamily="18" charset="0"/>
                <a:cs typeface="Times New Roman" pitchFamily="18" charset="0"/>
              </a:rPr>
              <a:t>omentum</a:t>
            </a:r>
            <a:r>
              <a:rPr lang="en-US" sz="2400" dirty="0">
                <a:solidFill>
                  <a:schemeClr val="bg1"/>
                </a:solidFill>
                <a:latin typeface="Times New Roman" pitchFamily="18" charset="0"/>
                <a:cs typeface="Times New Roman" pitchFamily="18" charset="0"/>
              </a:rPr>
              <a:t>.  it cannot move.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esophagus and duodenal ends are anchored.  as food fills the stomach, it can sag on the left side</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stomach also has longitudinal folds within the lumen.  these folds, called </a:t>
            </a:r>
            <a:r>
              <a:rPr lang="en-US" sz="2400" dirty="0" err="1">
                <a:solidFill>
                  <a:schemeClr val="bg1"/>
                </a:solidFill>
                <a:latin typeface="Times New Roman" pitchFamily="18" charset="0"/>
                <a:cs typeface="Times New Roman" pitchFamily="18" charset="0"/>
              </a:rPr>
              <a:t>rugae</a:t>
            </a:r>
            <a:r>
              <a:rPr lang="en-US" sz="2400" dirty="0">
                <a:solidFill>
                  <a:schemeClr val="bg1"/>
                </a:solidFill>
                <a:latin typeface="Times New Roman" pitchFamily="18" charset="0"/>
                <a:cs typeface="Times New Roman" pitchFamily="18" charset="0"/>
              </a:rPr>
              <a:t>, increase the surface area of the stomach</a:t>
            </a:r>
          </a:p>
        </p:txBody>
      </p:sp>
    </p:spTree>
    <p:extLst>
      <p:ext uri="{BB962C8B-B14F-4D97-AF65-F5344CB8AC3E}">
        <p14:creationId xmlns:p14="http://schemas.microsoft.com/office/powerpoint/2010/main" val="2484695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5" descr="GI1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994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56" descr="Slide16.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178911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764704"/>
            <a:ext cx="8964488" cy="3970318"/>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mucosa 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 of empty stomach make longitudinal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folds </a:t>
            </a:r>
            <a:r>
              <a:rPr lang="en-US" sz="2400" dirty="0">
                <a:solidFill>
                  <a:schemeClr val="bg1"/>
                </a:solidFill>
                <a:latin typeface="Times New Roman" pitchFamily="18" charset="0"/>
                <a:cs typeface="Times New Roman" pitchFamily="18" charset="0"/>
              </a:rPr>
              <a:t>known as (</a:t>
            </a:r>
            <a:r>
              <a:rPr lang="en-US" sz="2400" dirty="0" err="1">
                <a:solidFill>
                  <a:schemeClr val="bg1"/>
                </a:solidFill>
                <a:latin typeface="Times New Roman" pitchFamily="18" charset="0"/>
                <a:cs typeface="Times New Roman" pitchFamily="18" charset="0"/>
              </a:rPr>
              <a:t>rugae</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smtClean="0">
                <a:solidFill>
                  <a:schemeClr val="bg1"/>
                </a:solidFill>
                <a:latin typeface="Times New Roman" pitchFamily="18" charset="0"/>
                <a:cs typeface="Times New Roman" pitchFamily="18" charset="0"/>
              </a:rPr>
              <a:t>• Invagination </a:t>
            </a:r>
            <a:r>
              <a:rPr lang="en-US" sz="2400" dirty="0">
                <a:solidFill>
                  <a:schemeClr val="bg1"/>
                </a:solidFill>
                <a:latin typeface="Times New Roman" pitchFamily="18" charset="0"/>
                <a:cs typeface="Times New Roman" pitchFamily="18" charset="0"/>
              </a:rPr>
              <a:t>of epithelial lining formed gastric pits.</a:t>
            </a:r>
          </a:p>
          <a:p>
            <a:pPr algn="l" rtl="0">
              <a:lnSpc>
                <a:spcPct val="150000"/>
              </a:lnSpc>
            </a:pPr>
            <a:r>
              <a:rPr lang="en-US" sz="2400" dirty="0" smtClean="0">
                <a:solidFill>
                  <a:schemeClr val="bg1"/>
                </a:solidFill>
                <a:latin typeface="Times New Roman" pitchFamily="18" charset="0"/>
                <a:cs typeface="Times New Roman" pitchFamily="18" charset="0"/>
              </a:rPr>
              <a:t>• Lining </a:t>
            </a:r>
            <a:r>
              <a:rPr lang="en-US" sz="2400" dirty="0">
                <a:solidFill>
                  <a:schemeClr val="bg1"/>
                </a:solidFill>
                <a:latin typeface="Times New Roman" pitchFamily="18" charset="0"/>
                <a:cs typeface="Times New Roman" pitchFamily="18" charset="0"/>
              </a:rPr>
              <a:t>epithelia and gastric pit cells secrete an alkaline mucus to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protect </a:t>
            </a:r>
            <a:r>
              <a:rPr lang="en-US" sz="2400" dirty="0">
                <a:solidFill>
                  <a:schemeClr val="bg1"/>
                </a:solidFill>
                <a:latin typeface="Times New Roman" pitchFamily="18" charset="0"/>
                <a:cs typeface="Times New Roman" pitchFamily="18" charset="0"/>
              </a:rPr>
              <a:t>them from stomach acidity.</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muscular layer contains an extra layer in addition to the circular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longitudinal layers.</a:t>
            </a:r>
          </a:p>
        </p:txBody>
      </p:sp>
    </p:spTree>
    <p:extLst>
      <p:ext uri="{BB962C8B-B14F-4D97-AF65-F5344CB8AC3E}">
        <p14:creationId xmlns:p14="http://schemas.microsoft.com/office/powerpoint/2010/main" val="29125391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965041"/>
            <a:ext cx="9144000" cy="5632311"/>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Stomach </a:t>
            </a:r>
            <a:r>
              <a:rPr lang="en-US" sz="2400" dirty="0">
                <a:solidFill>
                  <a:schemeClr val="bg1"/>
                </a:solidFill>
                <a:latin typeface="Times New Roman" pitchFamily="18" charset="0"/>
                <a:cs typeface="Times New Roman" pitchFamily="18" charset="0"/>
              </a:rPr>
              <a:t>has exocrine and endocrine secretions.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main secretary cells in the stomach are:</a:t>
            </a:r>
          </a:p>
          <a:p>
            <a:pPr algn="l" rtl="0">
              <a:lnSpc>
                <a:spcPct val="150000"/>
              </a:lnSpc>
            </a:pPr>
            <a:r>
              <a:rPr lang="en-US" sz="2400" dirty="0" smtClean="0">
                <a:solidFill>
                  <a:schemeClr val="bg1"/>
                </a:solidFill>
                <a:latin typeface="Times New Roman" pitchFamily="18" charset="0"/>
                <a:cs typeface="Times New Roman" pitchFamily="18" charset="0"/>
              </a:rPr>
              <a:t>1. parietal </a:t>
            </a:r>
            <a:r>
              <a:rPr lang="en-US" sz="2400" dirty="0">
                <a:solidFill>
                  <a:schemeClr val="bg1"/>
                </a:solidFill>
                <a:latin typeface="Times New Roman" pitchFamily="18" charset="0"/>
                <a:cs typeface="Times New Roman" pitchFamily="18" charset="0"/>
              </a:rPr>
              <a:t>cells (oxyntic): secret</a:t>
            </a:r>
          </a:p>
          <a:p>
            <a:pPr algn="l" rtl="0">
              <a:lnSpc>
                <a:spcPct val="150000"/>
              </a:lnSpc>
            </a:pPr>
            <a:r>
              <a:rPr lang="en-US" sz="2400" dirty="0" smtClean="0">
                <a:solidFill>
                  <a:schemeClr val="bg1"/>
                </a:solidFill>
                <a:latin typeface="Times New Roman" pitchFamily="18" charset="0"/>
                <a:cs typeface="Times New Roman" pitchFamily="18" charset="0"/>
              </a:rPr>
              <a:t>       - </a:t>
            </a:r>
            <a:r>
              <a:rPr lang="en-US" sz="2400" dirty="0">
                <a:solidFill>
                  <a:schemeClr val="bg1"/>
                </a:solidFill>
                <a:latin typeface="Times New Roman" pitchFamily="18" charset="0"/>
                <a:cs typeface="Times New Roman" pitchFamily="18" charset="0"/>
              </a:rPr>
              <a:t>HCL (actually H+ and CL-)</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potassium chloride</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traces of electrolytes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intrinsic factor is essential for absorption of vitamin B12</a:t>
            </a:r>
          </a:p>
          <a:p>
            <a:pPr algn="l" rtl="0">
              <a:lnSpc>
                <a:spcPct val="150000"/>
              </a:lnSpc>
            </a:pPr>
            <a:r>
              <a:rPr lang="en-US" sz="2400" dirty="0" smtClean="0">
                <a:solidFill>
                  <a:schemeClr val="bg1"/>
                </a:solidFill>
                <a:latin typeface="Times New Roman" pitchFamily="18" charset="0"/>
                <a:cs typeface="Times New Roman" pitchFamily="18" charset="0"/>
              </a:rPr>
              <a:t>2. Chief </a:t>
            </a:r>
            <a:r>
              <a:rPr lang="en-US" sz="2400" dirty="0">
                <a:solidFill>
                  <a:schemeClr val="bg1"/>
                </a:solidFill>
                <a:latin typeface="Times New Roman" pitchFamily="18" charset="0"/>
                <a:cs typeface="Times New Roman" pitchFamily="18" charset="0"/>
              </a:rPr>
              <a:t>cells (zymogenic cells) secret Pepsinogen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inactive form of pepsin enzyme).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Pepsin </a:t>
            </a:r>
            <a:r>
              <a:rPr lang="en-US" sz="2400" dirty="0">
                <a:solidFill>
                  <a:schemeClr val="bg1"/>
                </a:solidFill>
                <a:latin typeface="Times New Roman" pitchFamily="18" charset="0"/>
                <a:cs typeface="Times New Roman" pitchFamily="18" charset="0"/>
              </a:rPr>
              <a:t>is an enzyme digests proteins</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649781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23528" y="836712"/>
            <a:ext cx="9145016" cy="2862322"/>
          </a:xfrm>
          <a:prstGeom prst="rect">
            <a:avLst/>
          </a:prstGeom>
        </p:spPr>
        <p:txBody>
          <a:bodyPr wrap="square">
            <a:spAutoFit/>
          </a:bodyPr>
          <a:lstStyle/>
          <a:p>
            <a:pPr algn="l" rtl="0">
              <a:lnSpc>
                <a:spcPct val="150000"/>
              </a:lnSpc>
            </a:pPr>
            <a:r>
              <a:rPr lang="en-US" sz="2400" dirty="0">
                <a:solidFill>
                  <a:schemeClr val="bg1"/>
                </a:solidFill>
                <a:latin typeface="Times New Roman" pitchFamily="18" charset="0"/>
                <a:cs typeface="Times New Roman" pitchFamily="18" charset="0"/>
              </a:rPr>
              <a:t>3. Mucous cells secret mucus</a:t>
            </a:r>
          </a:p>
          <a:p>
            <a:pPr algn="l" rtl="0">
              <a:lnSpc>
                <a:spcPct val="150000"/>
              </a:lnSpc>
            </a:pPr>
            <a:r>
              <a:rPr lang="en-US" sz="2400" dirty="0">
                <a:solidFill>
                  <a:schemeClr val="bg1"/>
                </a:solidFill>
                <a:latin typeface="Times New Roman" pitchFamily="18" charset="0"/>
                <a:cs typeface="Times New Roman" pitchFamily="18" charset="0"/>
              </a:rPr>
              <a:t>4. </a:t>
            </a:r>
            <a:r>
              <a:rPr lang="en-US" sz="2400" dirty="0" err="1">
                <a:solidFill>
                  <a:schemeClr val="bg1"/>
                </a:solidFill>
                <a:latin typeface="Times New Roman" pitchFamily="18" charset="0"/>
                <a:cs typeface="Times New Roman" pitchFamily="18" charset="0"/>
              </a:rPr>
              <a:t>Enteroendocrine</a:t>
            </a:r>
            <a:r>
              <a:rPr lang="en-US" sz="2400" dirty="0">
                <a:solidFill>
                  <a:schemeClr val="bg1"/>
                </a:solidFill>
                <a:latin typeface="Times New Roman" pitchFamily="18" charset="0"/>
                <a:cs typeface="Times New Roman" pitchFamily="18" charset="0"/>
              </a:rPr>
              <a:t> cells </a:t>
            </a:r>
            <a:r>
              <a:rPr lang="en-US" sz="2400" dirty="0" smtClean="0">
                <a:solidFill>
                  <a:schemeClr val="bg1"/>
                </a:solidFill>
                <a:latin typeface="Times New Roman" pitchFamily="18" charset="0"/>
                <a:cs typeface="Times New Roman" pitchFamily="18" charset="0"/>
              </a:rPr>
              <a:t>like :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G- </a:t>
            </a:r>
            <a:r>
              <a:rPr lang="en-US" sz="2400" dirty="0">
                <a:solidFill>
                  <a:schemeClr val="bg1"/>
                </a:solidFill>
                <a:latin typeface="Times New Roman" pitchFamily="18" charset="0"/>
                <a:cs typeface="Times New Roman" pitchFamily="18" charset="0"/>
              </a:rPr>
              <a:t>cells secret gastrin.(enhance of acid </a:t>
            </a:r>
            <a:r>
              <a:rPr lang="en-US" sz="2400" dirty="0" smtClean="0">
                <a:solidFill>
                  <a:schemeClr val="bg1"/>
                </a:solidFill>
                <a:latin typeface="Times New Roman" pitchFamily="18" charset="0"/>
                <a:cs typeface="Times New Roman" pitchFamily="18" charset="0"/>
              </a:rPr>
              <a:t>by </a:t>
            </a:r>
            <a:r>
              <a:rPr lang="en-US" sz="2400" dirty="0">
                <a:solidFill>
                  <a:schemeClr val="bg1"/>
                </a:solidFill>
                <a:latin typeface="Times New Roman" pitchFamily="18" charset="0"/>
                <a:cs typeface="Times New Roman" pitchFamily="18" charset="0"/>
              </a:rPr>
              <a:t>parietal cells)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D- </a:t>
            </a:r>
            <a:r>
              <a:rPr lang="en-US" sz="2400" dirty="0">
                <a:solidFill>
                  <a:schemeClr val="bg1"/>
                </a:solidFill>
                <a:latin typeface="Times New Roman" pitchFamily="18" charset="0"/>
                <a:cs typeface="Times New Roman" pitchFamily="18" charset="0"/>
              </a:rPr>
              <a:t>cells secret </a:t>
            </a:r>
            <a:r>
              <a:rPr lang="en-US" sz="2400" dirty="0" err="1">
                <a:solidFill>
                  <a:schemeClr val="bg1"/>
                </a:solidFill>
                <a:latin typeface="Times New Roman" pitchFamily="18" charset="0"/>
                <a:cs typeface="Times New Roman" pitchFamily="18" charset="0"/>
              </a:rPr>
              <a:t>somatostatin</a:t>
            </a:r>
            <a:r>
              <a:rPr lang="en-US" sz="2400" dirty="0">
                <a:solidFill>
                  <a:schemeClr val="bg1"/>
                </a:solidFill>
                <a:latin typeface="Times New Roman" pitchFamily="18" charset="0"/>
                <a:cs typeface="Times New Roman" pitchFamily="18" charset="0"/>
              </a:rPr>
              <a:t> (acts by inhibit </a:t>
            </a:r>
            <a:r>
              <a:rPr lang="en-US" sz="2400" dirty="0" smtClean="0">
                <a:solidFill>
                  <a:schemeClr val="bg1"/>
                </a:solidFill>
                <a:latin typeface="Times New Roman" pitchFamily="18" charset="0"/>
                <a:cs typeface="Times New Roman" pitchFamily="18" charset="0"/>
              </a:rPr>
              <a:t>release other hormones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like </a:t>
            </a:r>
            <a:r>
              <a:rPr lang="en-US" sz="2400" dirty="0">
                <a:solidFill>
                  <a:schemeClr val="bg1"/>
                </a:solidFill>
                <a:latin typeface="Times New Roman" pitchFamily="18" charset="0"/>
                <a:cs typeface="Times New Roman" pitchFamily="18" charset="0"/>
              </a:rPr>
              <a:t>gastrin).</a:t>
            </a:r>
          </a:p>
        </p:txBody>
      </p:sp>
    </p:spTree>
    <p:extLst>
      <p:ext uri="{BB962C8B-B14F-4D97-AF65-F5344CB8AC3E}">
        <p14:creationId xmlns:p14="http://schemas.microsoft.com/office/powerpoint/2010/main" val="18352825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0" y="908720"/>
            <a:ext cx="9144000" cy="3970318"/>
          </a:xfrm>
          <a:prstGeom prst="rect">
            <a:avLst/>
          </a:prstGeom>
        </p:spPr>
        <p:txBody>
          <a:bodyPr wrap="square">
            <a:spAutoFit/>
          </a:bodyPr>
          <a:lstStyle/>
          <a:p>
            <a:pPr algn="ctr" rtl="0">
              <a:lnSpc>
                <a:spcPct val="150000"/>
              </a:lnSpc>
            </a:pPr>
            <a:r>
              <a:rPr lang="en-US" sz="2400" b="1" u="sng" dirty="0">
                <a:solidFill>
                  <a:schemeClr val="bg1"/>
                </a:solidFill>
                <a:latin typeface="Times New Roman" pitchFamily="18" charset="0"/>
                <a:cs typeface="Times New Roman" pitchFamily="18" charset="0"/>
              </a:rPr>
              <a:t>Innervations of the stomach</a:t>
            </a:r>
          </a:p>
          <a:p>
            <a:pPr algn="l" rtl="0">
              <a:lnSpc>
                <a:spcPct val="150000"/>
              </a:lnSpc>
            </a:pPr>
            <a:r>
              <a:rPr lang="en-US" sz="2400" dirty="0">
                <a:solidFill>
                  <a:schemeClr val="bg1"/>
                </a:solidFill>
                <a:latin typeface="Times New Roman" pitchFamily="18" charset="0"/>
                <a:cs typeface="Times New Roman" pitchFamily="18" charset="0"/>
              </a:rPr>
              <a:t>By </a:t>
            </a:r>
            <a:r>
              <a:rPr lang="en-US" sz="2400" dirty="0" err="1">
                <a:solidFill>
                  <a:schemeClr val="bg1"/>
                </a:solidFill>
                <a:latin typeface="Times New Roman" pitchFamily="18" charset="0"/>
                <a:cs typeface="Times New Roman" pitchFamily="18" charset="0"/>
              </a:rPr>
              <a:t>sympathatic</a:t>
            </a:r>
            <a:r>
              <a:rPr lang="en-US" sz="2400" dirty="0">
                <a:solidFill>
                  <a:schemeClr val="bg1"/>
                </a:solidFill>
                <a:latin typeface="Times New Roman" pitchFamily="18" charset="0"/>
                <a:cs typeface="Times New Roman" pitchFamily="18" charset="0"/>
              </a:rPr>
              <a:t> and </a:t>
            </a:r>
            <a:r>
              <a:rPr lang="en-US" sz="2400" dirty="0" err="1">
                <a:solidFill>
                  <a:schemeClr val="bg1"/>
                </a:solidFill>
                <a:latin typeface="Times New Roman" pitchFamily="18" charset="0"/>
                <a:cs typeface="Times New Roman" pitchFamily="18" charset="0"/>
              </a:rPr>
              <a:t>parasympathatic</a:t>
            </a:r>
            <a:r>
              <a:rPr lang="en-US" sz="2400" dirty="0">
                <a:solidFill>
                  <a:schemeClr val="bg1"/>
                </a:solidFill>
                <a:latin typeface="Times New Roman" pitchFamily="18" charset="0"/>
                <a:cs typeface="Times New Roman" pitchFamily="18" charset="0"/>
              </a:rPr>
              <a:t> The Blood Supply to the </a:t>
            </a:r>
            <a:r>
              <a:rPr lang="en-US" sz="2400" dirty="0" err="1">
                <a:solidFill>
                  <a:schemeClr val="bg1"/>
                </a:solidFill>
                <a:latin typeface="Times New Roman" pitchFamily="18" charset="0"/>
                <a:cs typeface="Times New Roman" pitchFamily="18" charset="0"/>
              </a:rPr>
              <a:t>Stomch</a:t>
            </a:r>
            <a:endParaRPr lang="en-US" sz="2400" dirty="0">
              <a:solidFill>
                <a:schemeClr val="bg1"/>
              </a:solidFill>
              <a:latin typeface="Times New Roman" pitchFamily="18" charset="0"/>
              <a:cs typeface="Times New Roman" pitchFamily="18" charset="0"/>
            </a:endParaRPr>
          </a:p>
          <a:p>
            <a:pPr marL="457200" indent="-457200" algn="l" rtl="0">
              <a:lnSpc>
                <a:spcPct val="150000"/>
              </a:lnSpc>
              <a:buFont typeface="+mj-lt"/>
              <a:buAutoNum type="arabicParenR"/>
            </a:pPr>
            <a:r>
              <a:rPr lang="en-US" sz="2400" dirty="0">
                <a:solidFill>
                  <a:schemeClr val="bg1"/>
                </a:solidFill>
                <a:latin typeface="Times New Roman" pitchFamily="18" charset="0"/>
                <a:cs typeface="Times New Roman" pitchFamily="18" charset="0"/>
              </a:rPr>
              <a:t>The greater curvature is supplied by the right </a:t>
            </a:r>
            <a:r>
              <a:rPr lang="en-US" sz="2400" dirty="0" err="1">
                <a:solidFill>
                  <a:schemeClr val="bg1"/>
                </a:solidFill>
                <a:latin typeface="Times New Roman" pitchFamily="18" charset="0"/>
                <a:cs typeface="Times New Roman" pitchFamily="18" charset="0"/>
              </a:rPr>
              <a:t>gastroepiploic</a:t>
            </a:r>
            <a:r>
              <a:rPr lang="en-US" sz="2400" dirty="0">
                <a:solidFill>
                  <a:schemeClr val="bg1"/>
                </a:solidFill>
                <a:latin typeface="Times New Roman" pitchFamily="18" charset="0"/>
                <a:cs typeface="Times New Roman" pitchFamily="18" charset="0"/>
              </a:rPr>
              <a:t> artery inferiorly and the left </a:t>
            </a:r>
            <a:r>
              <a:rPr lang="en-US" sz="2400" dirty="0" err="1">
                <a:solidFill>
                  <a:schemeClr val="bg1"/>
                </a:solidFill>
                <a:latin typeface="Times New Roman" pitchFamily="18" charset="0"/>
                <a:cs typeface="Times New Roman" pitchFamily="18" charset="0"/>
              </a:rPr>
              <a:t>gastroepiploic</a:t>
            </a:r>
            <a:r>
              <a:rPr lang="en-US" sz="2400" dirty="0">
                <a:solidFill>
                  <a:schemeClr val="bg1"/>
                </a:solidFill>
                <a:latin typeface="Times New Roman" pitchFamily="18" charset="0"/>
                <a:cs typeface="Times New Roman" pitchFamily="18" charset="0"/>
              </a:rPr>
              <a:t> artery superiorly. </a:t>
            </a:r>
            <a:endParaRPr lang="en-US" sz="2400" dirty="0" smtClean="0">
              <a:solidFill>
                <a:schemeClr val="bg1"/>
              </a:solidFill>
              <a:latin typeface="Times New Roman" pitchFamily="18" charset="0"/>
              <a:cs typeface="Times New Roman" pitchFamily="18" charset="0"/>
            </a:endParaRPr>
          </a:p>
          <a:p>
            <a:pPr marL="457200" indent="-457200" algn="l" rtl="0">
              <a:lnSpc>
                <a:spcPct val="150000"/>
              </a:lnSpc>
              <a:buFont typeface="+mj-lt"/>
              <a:buAutoNum type="arabicParenR"/>
            </a:pPr>
            <a:r>
              <a:rPr lang="en-US" sz="2400" dirty="0" smtClean="0">
                <a:solidFill>
                  <a:schemeClr val="bg1"/>
                </a:solidFill>
                <a:latin typeface="Times New Roman" pitchFamily="18" charset="0"/>
                <a:cs typeface="Times New Roman" pitchFamily="18" charset="0"/>
              </a:rPr>
              <a:t>The </a:t>
            </a:r>
            <a:r>
              <a:rPr lang="en-US" sz="2400" dirty="0">
                <a:solidFill>
                  <a:schemeClr val="bg1"/>
                </a:solidFill>
                <a:latin typeface="Times New Roman" pitchFamily="18" charset="0"/>
                <a:cs typeface="Times New Roman" pitchFamily="18" charset="0"/>
              </a:rPr>
              <a:t>fundus of the stomach, and also the upper portion of the greater curvature, is supplied by the short gastric artery which arises from the splenic artery</a:t>
            </a:r>
          </a:p>
        </p:txBody>
      </p:sp>
    </p:spTree>
    <p:extLst>
      <p:ext uri="{BB962C8B-B14F-4D97-AF65-F5344CB8AC3E}">
        <p14:creationId xmlns:p14="http://schemas.microsoft.com/office/powerpoint/2010/main" val="39545840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61" descr="C:\Users\gh\Downloads\Left_gastric_artery-MassGeneral.org_.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753585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692696"/>
            <a:ext cx="8784976" cy="3970318"/>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Small </a:t>
            </a:r>
            <a:r>
              <a:rPr lang="en-US" sz="2400" b="1" u="sng" dirty="0">
                <a:solidFill>
                  <a:schemeClr val="bg1"/>
                </a:solidFill>
                <a:latin typeface="Times New Roman" pitchFamily="18" charset="0"/>
                <a:cs typeface="Times New Roman" pitchFamily="18" charset="0"/>
              </a:rPr>
              <a:t>Intestine</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small intestine is the site of the terminal food digestion, nutrient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absorption</a:t>
            </a:r>
            <a:r>
              <a:rPr lang="en-US" sz="2400" dirty="0">
                <a:solidFill>
                  <a:schemeClr val="bg1"/>
                </a:solidFill>
                <a:latin typeface="Times New Roman" pitchFamily="18" charset="0"/>
                <a:cs typeface="Times New Roman" pitchFamily="18" charset="0"/>
              </a:rPr>
              <a:t>, and endocrine secretion.</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small intestine consists of three segments:</a:t>
            </a:r>
          </a:p>
          <a:p>
            <a:pPr algn="l" rtl="0">
              <a:lnSpc>
                <a:spcPct val="150000"/>
              </a:lnSpc>
            </a:pPr>
            <a:r>
              <a:rPr lang="en-US" sz="2400" dirty="0" smtClean="0">
                <a:solidFill>
                  <a:schemeClr val="bg1"/>
                </a:solidFill>
                <a:latin typeface="Times New Roman" pitchFamily="18" charset="0"/>
                <a:cs typeface="Times New Roman" pitchFamily="18" charset="0"/>
              </a:rPr>
              <a:t>      - Duodenum</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Jejunum</a:t>
            </a:r>
          </a:p>
          <a:p>
            <a:pPr algn="l" rtl="0">
              <a:lnSpc>
                <a:spcPct val="150000"/>
              </a:lnSpc>
            </a:pPr>
            <a:r>
              <a:rPr lang="en-US" sz="2400" dirty="0" smtClean="0">
                <a:solidFill>
                  <a:schemeClr val="bg1"/>
                </a:solidFill>
                <a:latin typeface="Times New Roman" pitchFamily="18" charset="0"/>
                <a:cs typeface="Times New Roman" pitchFamily="18" charset="0"/>
              </a:rPr>
              <a:t>     - </a:t>
            </a:r>
            <a:r>
              <a:rPr lang="en-US" sz="2400" dirty="0" err="1" smtClean="0">
                <a:solidFill>
                  <a:schemeClr val="bg1"/>
                </a:solidFill>
                <a:latin typeface="Times New Roman" pitchFamily="18" charset="0"/>
                <a:cs typeface="Times New Roman" pitchFamily="18" charset="0"/>
              </a:rPr>
              <a:t>illium</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218861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7504" y="751344"/>
            <a:ext cx="8856984" cy="5632311"/>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Histology </a:t>
            </a:r>
            <a:r>
              <a:rPr lang="en-US" sz="2400" b="1" u="sng" dirty="0">
                <a:solidFill>
                  <a:schemeClr val="bg1"/>
                </a:solidFill>
                <a:latin typeface="Times New Roman" pitchFamily="18" charset="0"/>
                <a:cs typeface="Times New Roman" pitchFamily="18" charset="0"/>
              </a:rPr>
              <a:t>of small intestine </a:t>
            </a:r>
            <a:endParaRPr lang="en-US" sz="2400" b="1" u="sng" dirty="0" smtClean="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Lieberkuhn</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glands or Intestinal glands (Crypts)</a:t>
            </a:r>
          </a:p>
          <a:p>
            <a:pPr algn="l" rtl="0">
              <a:lnSpc>
                <a:spcPct val="150000"/>
              </a:lnSpc>
            </a:pPr>
            <a:r>
              <a:rPr lang="en-US" sz="2400" dirty="0" smtClean="0">
                <a:solidFill>
                  <a:schemeClr val="bg1"/>
                </a:solidFill>
                <a:latin typeface="Times New Roman" pitchFamily="18" charset="0"/>
                <a:cs typeface="Times New Roman" pitchFamily="18" charset="0"/>
              </a:rPr>
              <a:t>    - simple </a:t>
            </a:r>
            <a:r>
              <a:rPr lang="en-US" sz="2400" dirty="0">
                <a:solidFill>
                  <a:schemeClr val="bg1"/>
                </a:solidFill>
                <a:latin typeface="Times New Roman" pitchFamily="18" charset="0"/>
                <a:cs typeface="Times New Roman" pitchFamily="18" charset="0"/>
              </a:rPr>
              <a:t>tubular glands</a:t>
            </a:r>
          </a:p>
          <a:p>
            <a:pPr algn="l" rtl="0">
              <a:lnSpc>
                <a:spcPct val="150000"/>
              </a:lnSpc>
            </a:pPr>
            <a:r>
              <a:rPr lang="en-US" sz="2400" dirty="0" smtClean="0">
                <a:solidFill>
                  <a:schemeClr val="bg1"/>
                </a:solidFill>
                <a:latin typeface="Times New Roman" pitchFamily="18" charset="0"/>
                <a:cs typeface="Times New Roman" pitchFamily="18" charset="0"/>
              </a:rPr>
              <a:t>    - extend </a:t>
            </a:r>
            <a:r>
              <a:rPr lang="en-US" sz="2400" dirty="0">
                <a:solidFill>
                  <a:schemeClr val="bg1"/>
                </a:solidFill>
                <a:latin typeface="Times New Roman" pitchFamily="18" charset="0"/>
                <a:cs typeface="Times New Roman" pitchFamily="18" charset="0"/>
              </a:rPr>
              <a:t>into lamina </a:t>
            </a:r>
            <a:r>
              <a:rPr lang="en-US" sz="2400" dirty="0" err="1">
                <a:solidFill>
                  <a:schemeClr val="bg1"/>
                </a:solidFill>
                <a:latin typeface="Times New Roman" pitchFamily="18" charset="0"/>
                <a:cs typeface="Times New Roman" pitchFamily="18" charset="0"/>
              </a:rPr>
              <a:t>properia</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 empty </a:t>
            </a:r>
            <a:r>
              <a:rPr lang="en-US" sz="2400" dirty="0">
                <a:solidFill>
                  <a:schemeClr val="bg1"/>
                </a:solidFill>
                <a:latin typeface="Times New Roman" pitchFamily="18" charset="0"/>
                <a:cs typeface="Times New Roman" pitchFamily="18" charset="0"/>
              </a:rPr>
              <a:t>to the base of villi</a:t>
            </a:r>
          </a:p>
          <a:p>
            <a:pPr algn="l" rtl="0">
              <a:lnSpc>
                <a:spcPct val="150000"/>
              </a:lnSpc>
            </a:pPr>
            <a:r>
              <a:rPr lang="en-US" sz="2400" dirty="0" smtClean="0">
                <a:solidFill>
                  <a:schemeClr val="bg1"/>
                </a:solidFill>
                <a:latin typeface="Times New Roman" pitchFamily="18" charset="0"/>
                <a:cs typeface="Times New Roman" pitchFamily="18" charset="0"/>
              </a:rPr>
              <a:t>    - contain </a:t>
            </a:r>
            <a:r>
              <a:rPr lang="en-US" sz="2400" dirty="0">
                <a:solidFill>
                  <a:schemeClr val="bg1"/>
                </a:solidFill>
                <a:latin typeface="Times New Roman" pitchFamily="18" charset="0"/>
                <a:cs typeface="Times New Roman" pitchFamily="18" charset="0"/>
              </a:rPr>
              <a:t>Stem cells goblet cells, absorptive cells, and </a:t>
            </a:r>
            <a:r>
              <a:rPr lang="en-US" sz="2400" dirty="0" err="1">
                <a:solidFill>
                  <a:schemeClr val="bg1"/>
                </a:solidFill>
                <a:latin typeface="Times New Roman" pitchFamily="18" charset="0"/>
                <a:cs typeface="Times New Roman" pitchFamily="18" charset="0"/>
              </a:rPr>
              <a:t>Panth’s</a:t>
            </a:r>
            <a:r>
              <a:rPr lang="en-US" sz="2400" dirty="0">
                <a:solidFill>
                  <a:schemeClr val="bg1"/>
                </a:solidFill>
                <a:latin typeface="Times New Roman" pitchFamily="18" charset="0"/>
                <a:cs typeface="Times New Roman" pitchFamily="18" charset="0"/>
              </a:rPr>
              <a:t> cells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 protective cells secret an enzyme that digest cell wall of bacteria).</a:t>
            </a:r>
          </a:p>
          <a:p>
            <a:pPr algn="l" rtl="0">
              <a:lnSpc>
                <a:spcPct val="150000"/>
              </a:lnSpc>
            </a:pPr>
            <a:r>
              <a:rPr lang="en-US" sz="2400" dirty="0" smtClean="0">
                <a:solidFill>
                  <a:schemeClr val="bg1"/>
                </a:solidFill>
                <a:latin typeface="Times New Roman" pitchFamily="18" charset="0"/>
                <a:cs typeface="Times New Roman" pitchFamily="18" charset="0"/>
              </a:rPr>
              <a:t>• Villi</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 extensions </a:t>
            </a:r>
            <a:r>
              <a:rPr lang="en-US" sz="2400" dirty="0">
                <a:solidFill>
                  <a:schemeClr val="bg1"/>
                </a:solidFill>
                <a:latin typeface="Times New Roman" pitchFamily="18" charset="0"/>
                <a:cs typeface="Times New Roman" pitchFamily="18" charset="0"/>
              </a:rPr>
              <a:t>of mucosa into lumen of small intestine.</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1259592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64904"/>
            <a:ext cx="9108504" cy="4344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216024" y="620688"/>
            <a:ext cx="9108504" cy="1754326"/>
          </a:xfrm>
          <a:prstGeom prst="rect">
            <a:avLst/>
          </a:prstGeom>
        </p:spPr>
        <p:txBody>
          <a:bodyPr wrap="square">
            <a:spAutoFit/>
          </a:bodyPr>
          <a:lstStyle/>
          <a:p>
            <a:pPr marL="342900" indent="-342900" algn="l" rtl="0">
              <a:lnSpc>
                <a:spcPct val="150000"/>
              </a:lnSpc>
              <a:buFont typeface="Arial" pitchFamily="34" charset="0"/>
              <a:buChar char="•"/>
            </a:pPr>
            <a:r>
              <a:rPr lang="en-US" sz="2400" dirty="0" err="1" smtClean="0">
                <a:solidFill>
                  <a:schemeClr val="bg1"/>
                </a:solidFill>
                <a:latin typeface="Times New Roman" pitchFamily="18" charset="0"/>
                <a:cs typeface="Times New Roman" pitchFamily="18" charset="0"/>
              </a:rPr>
              <a:t>Plica</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The lining of the small intestine shows a series of permanent folds called </a:t>
            </a:r>
            <a:r>
              <a:rPr lang="en-US" sz="2400" dirty="0" err="1">
                <a:solidFill>
                  <a:schemeClr val="bg1"/>
                </a:solidFill>
                <a:latin typeface="Times New Roman" pitchFamily="18" charset="0"/>
                <a:cs typeface="Times New Roman" pitchFamily="18" charset="0"/>
              </a:rPr>
              <a:t>plicae</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circulares</a:t>
            </a:r>
            <a:r>
              <a:rPr lang="en-US" sz="2400" dirty="0">
                <a:solidFill>
                  <a:schemeClr val="bg1"/>
                </a:solidFill>
                <a:latin typeface="Times New Roman" pitchFamily="18" charset="0"/>
                <a:cs typeface="Times New Roman" pitchFamily="18" charset="0"/>
              </a:rPr>
              <a:t>, consisting of mucosa 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a:t>
            </a:r>
            <a:endParaRPr lang="en-US" sz="2400" dirty="0">
              <a:solidFill>
                <a:schemeClr val="bg1"/>
              </a:solidFill>
            </a:endParaRPr>
          </a:p>
        </p:txBody>
      </p:sp>
    </p:spTree>
    <p:extLst>
      <p:ext uri="{BB962C8B-B14F-4D97-AF65-F5344CB8AC3E}">
        <p14:creationId xmlns:p14="http://schemas.microsoft.com/office/powerpoint/2010/main" val="26763693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802820" y="836712"/>
            <a:ext cx="5289460" cy="461665"/>
          </a:xfrm>
          <a:prstGeom prst="rect">
            <a:avLst/>
          </a:prstGeom>
        </p:spPr>
        <p:txBody>
          <a:bodyPr wrap="none">
            <a:spAutoFit/>
          </a:bodyPr>
          <a:lstStyle/>
          <a:p>
            <a:r>
              <a:rPr lang="en-US" sz="2400" b="1" dirty="0">
                <a:solidFill>
                  <a:schemeClr val="bg1"/>
                </a:solidFill>
                <a:latin typeface="Times New Roman" pitchFamily="18" charset="0"/>
                <a:cs typeface="Times New Roman" pitchFamily="18" charset="0"/>
              </a:rPr>
              <a:t>Photomicrograph of the small intestine</a:t>
            </a:r>
            <a:endParaRPr lang="en-US" sz="2400" dirty="0">
              <a:solidFill>
                <a:schemeClr val="bg1"/>
              </a:solidFill>
              <a:latin typeface="Times New Roman" pitchFamily="18" charset="0"/>
              <a:cs typeface="Times New Roman" pitchFamily="18" charset="0"/>
            </a:endParaRPr>
          </a:p>
        </p:txBody>
      </p:sp>
      <p:pic>
        <p:nvPicPr>
          <p:cNvPr id="5" name="Image 16" descr="image005.jpg"/>
          <p:cNvPicPr/>
          <p:nvPr/>
        </p:nvPicPr>
        <p:blipFill>
          <a:blip r:embed="rId4" cstate="print"/>
          <a:stretch>
            <a:fillRect/>
          </a:stretch>
        </p:blipFill>
        <p:spPr>
          <a:xfrm>
            <a:off x="0" y="1412776"/>
            <a:ext cx="9138501" cy="5445224"/>
          </a:xfrm>
          <a:prstGeom prst="rect">
            <a:avLst/>
          </a:prstGeom>
        </p:spPr>
      </p:pic>
    </p:spTree>
    <p:extLst>
      <p:ext uri="{BB962C8B-B14F-4D97-AF65-F5344CB8AC3E}">
        <p14:creationId xmlns:p14="http://schemas.microsoft.com/office/powerpoint/2010/main" val="1447545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72008" y="260648"/>
            <a:ext cx="9180512" cy="6494085"/>
          </a:xfrm>
          <a:prstGeom prst="rect">
            <a:avLst/>
          </a:prstGeom>
        </p:spPr>
        <p:txBody>
          <a:bodyPr wrap="square">
            <a:spAutoFit/>
          </a:bodyPr>
          <a:lstStyle/>
          <a:p>
            <a:pPr algn="ctr" rtl="0">
              <a:lnSpc>
                <a:spcPct val="200000"/>
              </a:lnSpc>
            </a:pPr>
            <a:r>
              <a:rPr lang="en-US" sz="2800" b="1" u="sng" dirty="0">
                <a:solidFill>
                  <a:schemeClr val="bg1"/>
                </a:solidFill>
                <a:latin typeface="Times New Roman" pitchFamily="18" charset="0"/>
                <a:cs typeface="Times New Roman" pitchFamily="18" charset="0"/>
              </a:rPr>
              <a:t>Histology of the small Intestine</a:t>
            </a:r>
          </a:p>
          <a:p>
            <a:pPr algn="l" rtl="0">
              <a:lnSpc>
                <a:spcPct val="20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lining of the small intestine shows a series of permanent </a:t>
            </a:r>
            <a:r>
              <a:rPr lang="en-US" sz="2400" dirty="0" smtClean="0">
                <a:solidFill>
                  <a:schemeClr val="bg1"/>
                </a:solidFill>
                <a:latin typeface="Times New Roman" pitchFamily="18" charset="0"/>
                <a:cs typeface="Times New Roman" pitchFamily="18" charset="0"/>
              </a:rPr>
              <a:t>folds   </a:t>
            </a:r>
          </a:p>
          <a:p>
            <a:pPr algn="l" rtl="0">
              <a:lnSpc>
                <a:spcPct val="20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called  </a:t>
            </a:r>
            <a:r>
              <a:rPr lang="en-US" sz="2400" dirty="0" err="1">
                <a:solidFill>
                  <a:schemeClr val="bg1"/>
                </a:solidFill>
                <a:latin typeface="Times New Roman" pitchFamily="18" charset="0"/>
                <a:cs typeface="Times New Roman" pitchFamily="18" charset="0"/>
              </a:rPr>
              <a:t>plicae</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circulares</a:t>
            </a:r>
            <a:r>
              <a:rPr lang="en-US" sz="2400" dirty="0">
                <a:solidFill>
                  <a:schemeClr val="bg1"/>
                </a:solidFill>
                <a:latin typeface="Times New Roman" pitchFamily="18" charset="0"/>
                <a:cs typeface="Times New Roman" pitchFamily="18" charset="0"/>
              </a:rPr>
              <a:t>, consisting of mucosa 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a:t>
            </a:r>
          </a:p>
          <a:p>
            <a:pPr algn="l" rtl="0">
              <a:lnSpc>
                <a:spcPct val="20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Plicae</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well developed in the jejunum, but do not constitute a significant </a:t>
            </a:r>
            <a:r>
              <a:rPr lang="en-US" sz="2400" dirty="0" smtClean="0">
                <a:solidFill>
                  <a:schemeClr val="bg1"/>
                </a:solidFill>
                <a:latin typeface="Times New Roman" pitchFamily="18" charset="0"/>
                <a:cs typeface="Times New Roman" pitchFamily="18" charset="0"/>
              </a:rPr>
              <a:t>   </a:t>
            </a:r>
          </a:p>
          <a:p>
            <a:pPr algn="l" rtl="0">
              <a:lnSpc>
                <a:spcPct val="20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feature </a:t>
            </a:r>
            <a:r>
              <a:rPr lang="en-US" sz="2400" dirty="0">
                <a:solidFill>
                  <a:schemeClr val="bg1"/>
                </a:solidFill>
                <a:latin typeface="Times New Roman" pitchFamily="18" charset="0"/>
                <a:cs typeface="Times New Roman" pitchFamily="18" charset="0"/>
              </a:rPr>
              <a:t>of the duodenum and ileum.</a:t>
            </a:r>
          </a:p>
          <a:p>
            <a:pPr algn="l" rtl="0">
              <a:lnSpc>
                <a:spcPct val="150000"/>
              </a:lnSpc>
            </a:pPr>
            <a:r>
              <a:rPr lang="en-US" sz="2400" dirty="0" smtClean="0">
                <a:solidFill>
                  <a:schemeClr val="bg1"/>
                </a:solidFill>
                <a:latin typeface="Times New Roman" pitchFamily="18" charset="0"/>
                <a:cs typeface="Times New Roman" pitchFamily="18" charset="0"/>
              </a:rPr>
              <a:t>• Intestinal </a:t>
            </a:r>
            <a:r>
              <a:rPr lang="en-US" sz="2400" dirty="0">
                <a:solidFill>
                  <a:schemeClr val="bg1"/>
                </a:solidFill>
                <a:latin typeface="Times New Roman" pitchFamily="18" charset="0"/>
                <a:cs typeface="Times New Roman" pitchFamily="18" charset="0"/>
              </a:rPr>
              <a:t>villi are mucosa projecting into the lumen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of </a:t>
            </a:r>
            <a:r>
              <a:rPr lang="en-US" sz="2400" dirty="0">
                <a:solidFill>
                  <a:schemeClr val="bg1"/>
                </a:solidFill>
                <a:latin typeface="Times New Roman" pitchFamily="18" charset="0"/>
                <a:cs typeface="Times New Roman" pitchFamily="18" charset="0"/>
              </a:rPr>
              <a:t>the small intestine.</a:t>
            </a:r>
          </a:p>
          <a:p>
            <a:pPr algn="l" rtl="0">
              <a:lnSpc>
                <a:spcPct val="200000"/>
              </a:lnSpc>
            </a:pPr>
            <a:r>
              <a:rPr lang="en-US" sz="2400" dirty="0" smtClean="0">
                <a:solidFill>
                  <a:schemeClr val="bg1"/>
                </a:solidFill>
                <a:latin typeface="Times New Roman" pitchFamily="18" charset="0"/>
                <a:cs typeface="Times New Roman" pitchFamily="18" charset="0"/>
              </a:rPr>
              <a:t>• Between </a:t>
            </a:r>
            <a:r>
              <a:rPr lang="en-US" sz="2400" dirty="0">
                <a:solidFill>
                  <a:schemeClr val="bg1"/>
                </a:solidFill>
                <a:latin typeface="Times New Roman" pitchFamily="18" charset="0"/>
                <a:cs typeface="Times New Roman" pitchFamily="18" charset="0"/>
              </a:rPr>
              <a:t>the villi are small openings of </a:t>
            </a:r>
            <a:endParaRPr lang="en-US" sz="2400" dirty="0" smtClean="0">
              <a:solidFill>
                <a:schemeClr val="bg1"/>
              </a:solidFill>
              <a:latin typeface="Times New Roman" pitchFamily="18" charset="0"/>
              <a:cs typeface="Times New Roman" pitchFamily="18" charset="0"/>
            </a:endParaRPr>
          </a:p>
          <a:p>
            <a:pPr algn="l" rtl="0">
              <a:lnSpc>
                <a:spcPct val="200000"/>
              </a:lnSpc>
            </a:pPr>
            <a:r>
              <a:rPr lang="en-US" sz="2400" dirty="0" smtClean="0">
                <a:solidFill>
                  <a:schemeClr val="bg1"/>
                </a:solidFill>
                <a:latin typeface="Times New Roman" pitchFamily="18" charset="0"/>
                <a:cs typeface="Times New Roman" pitchFamily="18" charset="0"/>
              </a:rPr>
              <a:t>  simple tubular </a:t>
            </a:r>
            <a:r>
              <a:rPr lang="en-US" sz="2400" dirty="0">
                <a:solidFill>
                  <a:schemeClr val="bg1"/>
                </a:solidFill>
                <a:latin typeface="Times New Roman" pitchFamily="18" charset="0"/>
                <a:cs typeface="Times New Roman" pitchFamily="18" charset="0"/>
              </a:rPr>
              <a:t>glands called intestinal glands(glands of </a:t>
            </a:r>
            <a:r>
              <a:rPr lang="en-US" sz="2400" dirty="0" err="1">
                <a:solidFill>
                  <a:schemeClr val="bg1"/>
                </a:solidFill>
                <a:latin typeface="Times New Roman" pitchFamily="18" charset="0"/>
                <a:cs typeface="Times New Roman" pitchFamily="18" charset="0"/>
              </a:rPr>
              <a:t>lieberkuhn</a:t>
            </a:r>
            <a:r>
              <a:rPr lang="en-US" sz="2400"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9164648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79512" y="836712"/>
            <a:ext cx="8856984" cy="5078313"/>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Therefore </a:t>
            </a:r>
            <a:r>
              <a:rPr lang="en-US" sz="2400" dirty="0">
                <a:solidFill>
                  <a:schemeClr val="bg1"/>
                </a:solidFill>
                <a:latin typeface="Times New Roman" pitchFamily="18" charset="0"/>
                <a:cs typeface="Times New Roman" pitchFamily="18" charset="0"/>
              </a:rPr>
              <a:t>the small intestine is modified for dramatically increased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surface </a:t>
            </a:r>
            <a:r>
              <a:rPr lang="en-US" sz="2400" dirty="0">
                <a:solidFill>
                  <a:schemeClr val="bg1"/>
                </a:solidFill>
                <a:latin typeface="Times New Roman" pitchFamily="18" charset="0"/>
                <a:cs typeface="Times New Roman" pitchFamily="18" charset="0"/>
              </a:rPr>
              <a:t>area.</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err="1">
                <a:solidFill>
                  <a:schemeClr val="bg1"/>
                </a:solidFill>
                <a:latin typeface="Times New Roman" pitchFamily="18" charset="0"/>
                <a:cs typeface="Times New Roman" pitchFamily="18" charset="0"/>
              </a:rPr>
              <a:t>Doudenum</a:t>
            </a:r>
            <a:r>
              <a:rPr lang="en-US" sz="2400" dirty="0">
                <a:solidFill>
                  <a:schemeClr val="bg1"/>
                </a:solidFill>
                <a:latin typeface="Times New Roman" pitchFamily="18" charset="0"/>
                <a:cs typeface="Times New Roman" pitchFamily="18" charset="0"/>
              </a:rPr>
              <a:t> has Brunner’s glands (</a:t>
            </a:r>
            <a:r>
              <a:rPr lang="en-US" sz="2400" dirty="0" err="1">
                <a:solidFill>
                  <a:schemeClr val="bg1"/>
                </a:solidFill>
                <a:latin typeface="Times New Roman" pitchFamily="18" charset="0"/>
                <a:cs typeface="Times New Roman" pitchFamily="18" charset="0"/>
              </a:rPr>
              <a:t>submucosal</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doudenal</a:t>
            </a:r>
            <a:r>
              <a:rPr lang="en-US" sz="2400" dirty="0">
                <a:solidFill>
                  <a:schemeClr val="bg1"/>
                </a:solidFill>
                <a:latin typeface="Times New Roman" pitchFamily="18" charset="0"/>
                <a:cs typeface="Times New Roman" pitchFamily="18" charset="0"/>
              </a:rPr>
              <a:t> glands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secret </a:t>
            </a:r>
            <a:r>
              <a:rPr lang="en-US" sz="2400" dirty="0">
                <a:solidFill>
                  <a:schemeClr val="bg1"/>
                </a:solidFill>
                <a:latin typeface="Times New Roman" pitchFamily="18" charset="0"/>
                <a:cs typeface="Times New Roman" pitchFamily="18" charset="0"/>
              </a:rPr>
              <a:t>neutral alkaline mucus). There secretions protect </a:t>
            </a:r>
            <a:r>
              <a:rPr lang="en-US" sz="2400" dirty="0" err="1">
                <a:solidFill>
                  <a:schemeClr val="bg1"/>
                </a:solidFill>
                <a:latin typeface="Times New Roman" pitchFamily="18" charset="0"/>
                <a:cs typeface="Times New Roman" pitchFamily="18" charset="0"/>
              </a:rPr>
              <a:t>doudenum</a:t>
            </a:r>
            <a:r>
              <a:rPr lang="en-US" sz="2400" dirty="0">
                <a:solidFill>
                  <a:schemeClr val="bg1"/>
                </a:solidFill>
                <a:latin typeface="Times New Roman" pitchFamily="18" charset="0"/>
                <a:cs typeface="Times New Roman" pitchFamily="18" charset="0"/>
              </a:rPr>
              <a:t>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from </a:t>
            </a:r>
            <a:r>
              <a:rPr lang="en-US" sz="2400" dirty="0">
                <a:solidFill>
                  <a:schemeClr val="bg1"/>
                </a:solidFill>
                <a:latin typeface="Times New Roman" pitchFamily="18" charset="0"/>
                <a:cs typeface="Times New Roman" pitchFamily="18" charset="0"/>
              </a:rPr>
              <a:t>erosion by acid entering from stomach.</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jejunum has many long leaf like villi (</a:t>
            </a:r>
            <a:r>
              <a:rPr lang="en-US" sz="2400" dirty="0" err="1">
                <a:solidFill>
                  <a:schemeClr val="bg1"/>
                </a:solidFill>
                <a:latin typeface="Times New Roman" pitchFamily="18" charset="0"/>
                <a:cs typeface="Times New Roman" pitchFamily="18" charset="0"/>
              </a:rPr>
              <a:t>plicae</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circularis</a:t>
            </a:r>
            <a:r>
              <a:rPr lang="en-US" sz="2400" dirty="0">
                <a:solidFill>
                  <a:schemeClr val="bg1"/>
                </a:solidFill>
                <a:latin typeface="Times New Roman" pitchFamily="18" charset="0"/>
                <a:cs typeface="Times New Roman" pitchFamily="18" charset="0"/>
              </a:rPr>
              <a:t>).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intermediate number of goblet cells (produce mucus).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ileum has numerous goblet cells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Peyer’s</a:t>
            </a:r>
            <a:r>
              <a:rPr lang="en-US" sz="2400" dirty="0" smtClean="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patchs</a:t>
            </a:r>
            <a:r>
              <a:rPr lang="en-US" sz="2400" dirty="0">
                <a:solidFill>
                  <a:schemeClr val="bg1"/>
                </a:solidFill>
                <a:latin typeface="Times New Roman" pitchFamily="18" charset="0"/>
                <a:cs typeface="Times New Roman" pitchFamily="18" charset="0"/>
              </a:rPr>
              <a:t> (aggregation of lymphocytes).</a:t>
            </a:r>
          </a:p>
        </p:txBody>
      </p:sp>
    </p:spTree>
    <p:extLst>
      <p:ext uri="{BB962C8B-B14F-4D97-AF65-F5344CB8AC3E}">
        <p14:creationId xmlns:p14="http://schemas.microsoft.com/office/powerpoint/2010/main" val="3091546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95536" y="764704"/>
            <a:ext cx="8748464" cy="1754326"/>
          </a:xfrm>
          <a:prstGeom prst="rect">
            <a:avLst/>
          </a:prstGeom>
        </p:spPr>
        <p:txBody>
          <a:bodyPr wrap="square">
            <a:spAutoFit/>
          </a:bodyPr>
          <a:lstStyle/>
          <a:p>
            <a:pPr algn="ctr" rtl="0">
              <a:lnSpc>
                <a:spcPct val="150000"/>
              </a:lnSpc>
            </a:pPr>
            <a:r>
              <a:rPr lang="en-US" sz="2400" b="1" u="sng" dirty="0" smtClean="0">
                <a:solidFill>
                  <a:schemeClr val="bg1"/>
                </a:solidFill>
                <a:latin typeface="Times New Roman" pitchFamily="18" charset="0"/>
                <a:cs typeface="Times New Roman" pitchFamily="18" charset="0"/>
              </a:rPr>
              <a:t>Innervation </a:t>
            </a:r>
            <a:r>
              <a:rPr lang="en-US" sz="2400" b="1" u="sng" dirty="0">
                <a:solidFill>
                  <a:schemeClr val="bg1"/>
                </a:solidFill>
                <a:latin typeface="Times New Roman" pitchFamily="18" charset="0"/>
                <a:cs typeface="Times New Roman" pitchFamily="18" charset="0"/>
              </a:rPr>
              <a:t>of intestinal glands</a:t>
            </a:r>
            <a:r>
              <a:rPr lang="en-US" sz="2400" b="1" u="sng"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Sympathatic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stimulation leads to decrease intestinal secretions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Parasympathatic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stimulation leads to increase intestinal secretions</a:t>
            </a:r>
          </a:p>
        </p:txBody>
      </p:sp>
    </p:spTree>
    <p:extLst>
      <p:ext uri="{BB962C8B-B14F-4D97-AF65-F5344CB8AC3E}">
        <p14:creationId xmlns:p14="http://schemas.microsoft.com/office/powerpoint/2010/main" val="16443844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07504" y="620688"/>
            <a:ext cx="8928992" cy="5724644"/>
          </a:xfrm>
          <a:prstGeom prst="rect">
            <a:avLst/>
          </a:prstGeom>
        </p:spPr>
        <p:txBody>
          <a:bodyPr wrap="square">
            <a:spAutoFit/>
          </a:bodyPr>
          <a:lstStyle/>
          <a:p>
            <a:pPr algn="ctr" rtl="0">
              <a:lnSpc>
                <a:spcPct val="150000"/>
              </a:lnSpc>
            </a:pPr>
            <a:r>
              <a:rPr lang="en-US" sz="2800" b="1" u="sng" dirty="0">
                <a:solidFill>
                  <a:schemeClr val="bg1"/>
                </a:solidFill>
                <a:latin typeface="Times New Roman" pitchFamily="18" charset="0"/>
                <a:cs typeface="Times New Roman" pitchFamily="18" charset="0"/>
              </a:rPr>
              <a:t>Vessels of the small intestine</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blood vessels that nourish the intestine and remove absorbed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products </a:t>
            </a:r>
            <a:r>
              <a:rPr lang="en-US" sz="2400" dirty="0">
                <a:solidFill>
                  <a:schemeClr val="bg1"/>
                </a:solidFill>
                <a:latin typeface="Times New Roman" pitchFamily="18" charset="0"/>
                <a:cs typeface="Times New Roman" pitchFamily="18" charset="0"/>
              </a:rPr>
              <a:t>of digestion penetrate the </a:t>
            </a:r>
            <a:r>
              <a:rPr lang="en-US" sz="2400" dirty="0" err="1">
                <a:solidFill>
                  <a:schemeClr val="bg1"/>
                </a:solidFill>
                <a:latin typeface="Times New Roman" pitchFamily="18" charset="0"/>
                <a:cs typeface="Times New Roman" pitchFamily="18" charset="0"/>
              </a:rPr>
              <a:t>muscularis</a:t>
            </a:r>
            <a:r>
              <a:rPr lang="en-US" sz="2400" dirty="0">
                <a:solidFill>
                  <a:schemeClr val="bg1"/>
                </a:solidFill>
                <a:latin typeface="Times New Roman" pitchFamily="18" charset="0"/>
                <a:cs typeface="Times New Roman" pitchFamily="18" charset="0"/>
              </a:rPr>
              <a:t> and form a large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plexus </a:t>
            </a:r>
            <a:r>
              <a:rPr lang="en-US" sz="2400" dirty="0">
                <a:solidFill>
                  <a:schemeClr val="bg1"/>
                </a:solidFill>
                <a:latin typeface="Times New Roman" pitchFamily="18" charset="0"/>
                <a:cs typeface="Times New Roman" pitchFamily="18" charset="0"/>
              </a:rPr>
              <a:t>in the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 Therefore each villus receives one or more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branches </a:t>
            </a:r>
            <a:r>
              <a:rPr lang="en-US" sz="2400" dirty="0">
                <a:solidFill>
                  <a:schemeClr val="bg1"/>
                </a:solidFill>
                <a:latin typeface="Times New Roman" pitchFamily="18" charset="0"/>
                <a:cs typeface="Times New Roman" pitchFamily="18" charset="0"/>
              </a:rPr>
              <a:t>that form a capillary network just below its epithelium</a:t>
            </a:r>
          </a:p>
          <a:p>
            <a:pPr algn="l" rtl="0">
              <a:lnSpc>
                <a:spcPct val="150000"/>
              </a:lnSpc>
            </a:pPr>
            <a:r>
              <a:rPr lang="en-US" sz="2400" dirty="0" smtClean="0">
                <a:solidFill>
                  <a:schemeClr val="bg1"/>
                </a:solidFill>
                <a:latin typeface="Times New Roman" pitchFamily="18" charset="0"/>
                <a:cs typeface="Times New Roman" pitchFamily="18" charset="0"/>
              </a:rPr>
              <a:t>• Lacteals </a:t>
            </a:r>
            <a:r>
              <a:rPr lang="en-US" sz="2400" dirty="0">
                <a:solidFill>
                  <a:schemeClr val="bg1"/>
                </a:solidFill>
                <a:latin typeface="Times New Roman" pitchFamily="18" charset="0"/>
                <a:cs typeface="Times New Roman" pitchFamily="18" charset="0"/>
              </a:rPr>
              <a:t>(capillary lymphatic vessel of villus).</a:t>
            </a:r>
          </a:p>
          <a:p>
            <a:pPr algn="l" rtl="0">
              <a:lnSpc>
                <a:spcPct val="150000"/>
              </a:lnSpc>
            </a:pPr>
            <a:r>
              <a:rPr lang="en-US" sz="2400" dirty="0" smtClean="0">
                <a:solidFill>
                  <a:schemeClr val="bg1"/>
                </a:solidFill>
                <a:latin typeface="Times New Roman" pitchFamily="18" charset="0"/>
                <a:cs typeface="Times New Roman" pitchFamily="18" charset="0"/>
              </a:rPr>
              <a:t>   - </a:t>
            </a:r>
            <a:r>
              <a:rPr lang="en-US" sz="2400" dirty="0">
                <a:solidFill>
                  <a:schemeClr val="bg1"/>
                </a:solidFill>
                <a:latin typeface="Times New Roman" pitchFamily="18" charset="0"/>
                <a:cs typeface="Times New Roman" pitchFamily="18" charset="0"/>
              </a:rPr>
              <a:t>Important for the absorption of lipids because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blood </a:t>
            </a:r>
            <a:r>
              <a:rPr lang="en-US" sz="2400" dirty="0">
                <a:solidFill>
                  <a:schemeClr val="bg1"/>
                </a:solidFill>
                <a:latin typeface="Times New Roman" pitchFamily="18" charset="0"/>
                <a:cs typeface="Times New Roman" pitchFamily="18" charset="0"/>
              </a:rPr>
              <a:t>circulation does not easily accept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lipoproteins produced by the tall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columnar during </a:t>
            </a:r>
            <a:r>
              <a:rPr lang="en-US" sz="2400" dirty="0">
                <a:solidFill>
                  <a:schemeClr val="bg1"/>
                </a:solidFill>
                <a:latin typeface="Times New Roman" pitchFamily="18" charset="0"/>
                <a:cs typeface="Times New Roman" pitchFamily="18" charset="0"/>
              </a:rPr>
              <a:t>this process.</a:t>
            </a:r>
          </a:p>
        </p:txBody>
      </p:sp>
    </p:spTree>
    <p:extLst>
      <p:ext uri="{BB962C8B-B14F-4D97-AF65-F5344CB8AC3E}">
        <p14:creationId xmlns:p14="http://schemas.microsoft.com/office/powerpoint/2010/main" val="8544190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7504" y="908720"/>
            <a:ext cx="9036496" cy="4524315"/>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In </a:t>
            </a:r>
            <a:r>
              <a:rPr lang="en-US" sz="2400" dirty="0">
                <a:solidFill>
                  <a:schemeClr val="bg1"/>
                </a:solidFill>
                <a:latin typeface="Times New Roman" pitchFamily="18" charset="0"/>
                <a:cs typeface="Times New Roman" pitchFamily="18" charset="0"/>
              </a:rPr>
              <a:t>the duodenum there is a major duodenal papilla in which the bile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pancreatic secretions enter the intestine through Ampulla of </a:t>
            </a:r>
            <a:r>
              <a:rPr lang="en-US" sz="2400" dirty="0" err="1">
                <a:solidFill>
                  <a:schemeClr val="bg1"/>
                </a:solidFill>
                <a:latin typeface="Times New Roman" pitchFamily="18" charset="0"/>
                <a:cs typeface="Times New Roman" pitchFamily="18" charset="0"/>
              </a:rPr>
              <a:t>Vater</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Bile </a:t>
            </a:r>
            <a:r>
              <a:rPr lang="en-US" sz="2400" dirty="0">
                <a:solidFill>
                  <a:schemeClr val="bg1"/>
                </a:solidFill>
                <a:latin typeface="Times New Roman" pitchFamily="18" charset="0"/>
                <a:cs typeface="Times New Roman" pitchFamily="18" charset="0"/>
              </a:rPr>
              <a:t>secretion leads to emulsify the fats. Emulsification of fats is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important </a:t>
            </a:r>
            <a:r>
              <a:rPr lang="en-US" sz="2400" dirty="0">
                <a:solidFill>
                  <a:schemeClr val="bg1"/>
                </a:solidFill>
                <a:latin typeface="Times New Roman" pitchFamily="18" charset="0"/>
                <a:cs typeface="Times New Roman" pitchFamily="18" charset="0"/>
              </a:rPr>
              <a:t>for fat digestion by lipase enzyme which is produced by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pancreas.</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Pancreas </a:t>
            </a:r>
            <a:r>
              <a:rPr lang="en-US" sz="2400" dirty="0">
                <a:solidFill>
                  <a:schemeClr val="bg1"/>
                </a:solidFill>
                <a:latin typeface="Times New Roman" pitchFamily="18" charset="0"/>
                <a:cs typeface="Times New Roman" pitchFamily="18" charset="0"/>
              </a:rPr>
              <a:t>secrets amylase enzyme (for carbohydrate digestion), lipase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enzyme </a:t>
            </a:r>
            <a:r>
              <a:rPr lang="en-US" sz="2400" dirty="0">
                <a:solidFill>
                  <a:schemeClr val="bg1"/>
                </a:solidFill>
                <a:latin typeface="Times New Roman" pitchFamily="18" charset="0"/>
                <a:cs typeface="Times New Roman" pitchFamily="18" charset="0"/>
              </a:rPr>
              <a:t>( for fat digestion) and </a:t>
            </a:r>
            <a:r>
              <a:rPr lang="en-US" sz="2400" dirty="0" err="1">
                <a:solidFill>
                  <a:schemeClr val="bg1"/>
                </a:solidFill>
                <a:latin typeface="Times New Roman" pitchFamily="18" charset="0"/>
                <a:cs typeface="Times New Roman" pitchFamily="18" charset="0"/>
              </a:rPr>
              <a:t>proteolytic</a:t>
            </a:r>
            <a:r>
              <a:rPr lang="en-US" sz="2400" dirty="0">
                <a:solidFill>
                  <a:schemeClr val="bg1"/>
                </a:solidFill>
                <a:latin typeface="Times New Roman" pitchFamily="18" charset="0"/>
                <a:cs typeface="Times New Roman" pitchFamily="18" charset="0"/>
              </a:rPr>
              <a:t> enzymes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for protein digestion).</a:t>
            </a:r>
          </a:p>
        </p:txBody>
      </p:sp>
    </p:spTree>
    <p:extLst>
      <p:ext uri="{BB962C8B-B14F-4D97-AF65-F5344CB8AC3E}">
        <p14:creationId xmlns:p14="http://schemas.microsoft.com/office/powerpoint/2010/main" val="2219200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404664"/>
            <a:ext cx="9144000" cy="6740307"/>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Large </a:t>
            </a:r>
            <a:r>
              <a:rPr lang="en-US" sz="2400" b="1" u="sng" dirty="0">
                <a:solidFill>
                  <a:schemeClr val="bg1"/>
                </a:solidFill>
                <a:latin typeface="Times New Roman" pitchFamily="18" charset="0"/>
                <a:cs typeface="Times New Roman" pitchFamily="18" charset="0"/>
              </a:rPr>
              <a:t>Intestine</a:t>
            </a:r>
          </a:p>
          <a:p>
            <a:pPr algn="l" rtl="0">
              <a:lnSpc>
                <a:spcPct val="150000"/>
              </a:lnSpc>
            </a:pPr>
            <a:r>
              <a:rPr lang="en-US" sz="2400" dirty="0" smtClean="0">
                <a:solidFill>
                  <a:schemeClr val="bg1"/>
                </a:solidFill>
                <a:latin typeface="Times New Roman" pitchFamily="18" charset="0"/>
                <a:cs typeface="Times New Roman" pitchFamily="18" charset="0"/>
              </a:rPr>
              <a:t>• An </a:t>
            </a:r>
            <a:r>
              <a:rPr lang="en-US" sz="2400" dirty="0">
                <a:solidFill>
                  <a:schemeClr val="bg1"/>
                </a:solidFill>
                <a:latin typeface="Times New Roman" pitchFamily="18" charset="0"/>
                <a:cs typeface="Times New Roman" pitchFamily="18" charset="0"/>
              </a:rPr>
              <a:t>organ that the microbial digestion, liquid absorption, </a:t>
            </a:r>
            <a:r>
              <a:rPr lang="en-US" sz="2400" dirty="0" smtClean="0">
                <a:solidFill>
                  <a:schemeClr val="bg1"/>
                </a:solidFill>
                <a:latin typeface="Times New Roman" pitchFamily="18" charset="0"/>
                <a:cs typeface="Times New Roman" pitchFamily="18" charset="0"/>
              </a:rPr>
              <a:t>and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transportation </a:t>
            </a:r>
            <a:r>
              <a:rPr lang="en-US" sz="2400" dirty="0">
                <a:solidFill>
                  <a:schemeClr val="bg1"/>
                </a:solidFill>
                <a:latin typeface="Times New Roman" pitchFamily="18" charset="0"/>
                <a:cs typeface="Times New Roman" pitchFamily="18" charset="0"/>
              </a:rPr>
              <a:t>of undigested food to the rectum occurs.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junction between the end of ileum and beginning of large intestine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is </a:t>
            </a:r>
            <a:r>
              <a:rPr lang="en-US" sz="2400" dirty="0" err="1">
                <a:solidFill>
                  <a:schemeClr val="bg1"/>
                </a:solidFill>
                <a:latin typeface="Times New Roman" pitchFamily="18" charset="0"/>
                <a:cs typeface="Times New Roman" pitchFamily="18" charset="0"/>
              </a:rPr>
              <a:t>gaurded</a:t>
            </a:r>
            <a:r>
              <a:rPr lang="en-US" sz="2400" dirty="0">
                <a:solidFill>
                  <a:schemeClr val="bg1"/>
                </a:solidFill>
                <a:latin typeface="Times New Roman" pitchFamily="18" charset="0"/>
                <a:cs typeface="Times New Roman" pitchFamily="18" charset="0"/>
              </a:rPr>
              <a:t> by </a:t>
            </a:r>
            <a:r>
              <a:rPr lang="en-US" sz="2400" dirty="0" err="1">
                <a:solidFill>
                  <a:schemeClr val="bg1"/>
                </a:solidFill>
                <a:latin typeface="Times New Roman" pitchFamily="18" charset="0"/>
                <a:cs typeface="Times New Roman" pitchFamily="18" charset="0"/>
              </a:rPr>
              <a:t>ileocaecal</a:t>
            </a:r>
            <a:r>
              <a:rPr lang="en-US" sz="2400" dirty="0">
                <a:solidFill>
                  <a:schemeClr val="bg1"/>
                </a:solidFill>
                <a:latin typeface="Times New Roman" pitchFamily="18" charset="0"/>
                <a:cs typeface="Times New Roman" pitchFamily="18" charset="0"/>
              </a:rPr>
              <a:t> sphincter.</a:t>
            </a:r>
          </a:p>
          <a:p>
            <a:pPr algn="l" rtl="0">
              <a:lnSpc>
                <a:spcPct val="150000"/>
              </a:lnSpc>
            </a:pPr>
            <a:r>
              <a:rPr lang="en-US" sz="2400" dirty="0" smtClean="0">
                <a:solidFill>
                  <a:schemeClr val="bg1"/>
                </a:solidFill>
                <a:latin typeface="Times New Roman" pitchFamily="18" charset="0"/>
                <a:cs typeface="Times New Roman" pitchFamily="18" charset="0"/>
              </a:rPr>
              <a:t>• Large </a:t>
            </a:r>
            <a:r>
              <a:rPr lang="en-US" sz="2400" dirty="0">
                <a:solidFill>
                  <a:schemeClr val="bg1"/>
                </a:solidFill>
                <a:latin typeface="Times New Roman" pitchFamily="18" charset="0"/>
                <a:cs typeface="Times New Roman" pitchFamily="18" charset="0"/>
              </a:rPr>
              <a:t>intestine is much wider than small intestine.</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wall of large intestine shows a series of </a:t>
            </a:r>
            <a:r>
              <a:rPr lang="en-US" sz="2400" dirty="0" err="1">
                <a:solidFill>
                  <a:schemeClr val="bg1"/>
                </a:solidFill>
                <a:latin typeface="Times New Roman" pitchFamily="18" charset="0"/>
                <a:cs typeface="Times New Roman" pitchFamily="18" charset="0"/>
              </a:rPr>
              <a:t>sacculations</a:t>
            </a:r>
            <a:r>
              <a:rPr lang="en-US" sz="2400" dirty="0">
                <a:solidFill>
                  <a:schemeClr val="bg1"/>
                </a:solidFill>
                <a:latin typeface="Times New Roman" pitchFamily="18" charset="0"/>
                <a:cs typeface="Times New Roman" pitchFamily="18" charset="0"/>
              </a:rPr>
              <a:t> (also called </a:t>
            </a:r>
            <a:r>
              <a:rPr lang="en-US" sz="2400" dirty="0" err="1">
                <a:solidFill>
                  <a:schemeClr val="bg1"/>
                </a:solidFill>
                <a:latin typeface="Times New Roman" pitchFamily="18" charset="0"/>
                <a:cs typeface="Times New Roman" pitchFamily="18" charset="0"/>
              </a:rPr>
              <a:t>haustrations</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It divided into:</a:t>
            </a:r>
          </a:p>
          <a:p>
            <a:pPr algn="l" rtl="0"/>
            <a:r>
              <a:rPr lang="en-US" sz="2400" dirty="0" smtClean="0">
                <a:solidFill>
                  <a:schemeClr val="bg1"/>
                </a:solidFill>
                <a:latin typeface="Times New Roman" pitchFamily="18" charset="0"/>
                <a:cs typeface="Times New Roman" pitchFamily="18" charset="0"/>
              </a:rPr>
              <a:t>    1. Cecum </a:t>
            </a:r>
            <a:r>
              <a:rPr lang="en-US" sz="2400" dirty="0">
                <a:solidFill>
                  <a:schemeClr val="bg1"/>
                </a:solidFill>
                <a:latin typeface="Times New Roman" pitchFamily="18" charset="0"/>
                <a:cs typeface="Times New Roman" pitchFamily="18" charset="0"/>
              </a:rPr>
              <a:t>and appendix</a:t>
            </a:r>
          </a:p>
          <a:p>
            <a:pPr algn="l" rtl="0"/>
            <a:r>
              <a:rPr lang="en-US" sz="2400" dirty="0" smtClean="0">
                <a:solidFill>
                  <a:schemeClr val="bg1"/>
                </a:solidFill>
                <a:latin typeface="Times New Roman" pitchFamily="18" charset="0"/>
                <a:cs typeface="Times New Roman" pitchFamily="18" charset="0"/>
              </a:rPr>
              <a:t>    2. Colon</a:t>
            </a:r>
            <a:r>
              <a:rPr lang="en-US" sz="2400" dirty="0">
                <a:solidFill>
                  <a:schemeClr val="bg1"/>
                </a:solidFill>
                <a:latin typeface="Times New Roman" pitchFamily="18" charset="0"/>
                <a:cs typeface="Times New Roman" pitchFamily="18" charset="0"/>
              </a:rPr>
              <a:t>: ascending, transverse, descending, </a:t>
            </a:r>
            <a:r>
              <a:rPr lang="en-US" sz="2400" dirty="0" err="1">
                <a:solidFill>
                  <a:schemeClr val="bg1"/>
                </a:solidFill>
                <a:latin typeface="Times New Roman" pitchFamily="18" charset="0"/>
                <a:cs typeface="Times New Roman" pitchFamily="18" charset="0"/>
              </a:rPr>
              <a:t>segmoid</a:t>
            </a:r>
            <a:endParaRPr lang="en-US" sz="2400" dirty="0">
              <a:solidFill>
                <a:schemeClr val="bg1"/>
              </a:solidFill>
              <a:latin typeface="Times New Roman" pitchFamily="18" charset="0"/>
              <a:cs typeface="Times New Roman" pitchFamily="18" charset="0"/>
            </a:endParaRPr>
          </a:p>
          <a:p>
            <a:pPr algn="l" rtl="0"/>
            <a:r>
              <a:rPr lang="en-US" sz="2400" dirty="0" smtClean="0">
                <a:solidFill>
                  <a:schemeClr val="bg1"/>
                </a:solidFill>
                <a:latin typeface="Times New Roman" pitchFamily="18" charset="0"/>
                <a:cs typeface="Times New Roman" pitchFamily="18" charset="0"/>
              </a:rPr>
              <a:t>    3. Rectum </a:t>
            </a:r>
            <a:r>
              <a:rPr lang="en-US" sz="2400" dirty="0">
                <a:solidFill>
                  <a:schemeClr val="bg1"/>
                </a:solidFill>
                <a:latin typeface="Times New Roman" pitchFamily="18" charset="0"/>
                <a:cs typeface="Times New Roman" pitchFamily="18" charset="0"/>
              </a:rPr>
              <a:t>for storage of waste products.</a:t>
            </a:r>
          </a:p>
          <a:p>
            <a:pPr algn="l" rtl="0"/>
            <a:r>
              <a:rPr lang="en-US" sz="2400" dirty="0" smtClean="0">
                <a:solidFill>
                  <a:schemeClr val="bg1"/>
                </a:solidFill>
                <a:latin typeface="Times New Roman" pitchFamily="18" charset="0"/>
                <a:cs typeface="Times New Roman" pitchFamily="18" charset="0"/>
              </a:rPr>
              <a:t>    4. Anus</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0255398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4" descr="images.search.yahoo.com screen capture 2012-11-11-19-16-20.png"/>
          <p:cNvPicPr/>
          <p:nvPr/>
        </p:nvPicPr>
        <p:blipFill rotWithShape="1">
          <a:blip r:embed="rId4" cstate="print"/>
          <a:srcRect l="5891" t="2964" r="3112" b="20694"/>
          <a:stretch/>
        </p:blipFill>
        <p:spPr>
          <a:xfrm>
            <a:off x="0" y="16453"/>
            <a:ext cx="9144000" cy="6841547"/>
          </a:xfrm>
          <a:prstGeom prst="rect">
            <a:avLst/>
          </a:prstGeom>
        </p:spPr>
      </p:pic>
    </p:spTree>
    <p:extLst>
      <p:ext uri="{BB962C8B-B14F-4D97-AF65-F5344CB8AC3E}">
        <p14:creationId xmlns:p14="http://schemas.microsoft.com/office/powerpoint/2010/main" val="29230111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6" descr="images.search.yahoo.com screen capture 2012-11-11-19-18-30.png"/>
          <p:cNvPicPr/>
          <p:nvPr/>
        </p:nvPicPr>
        <p:blipFill rotWithShape="1">
          <a:blip r:embed="rId4" cstate="print"/>
          <a:srcRect l="2479" t="6380" r="6006" b="9580"/>
          <a:stretch/>
        </p:blipFill>
        <p:spPr>
          <a:xfrm>
            <a:off x="1" y="20960"/>
            <a:ext cx="9144000" cy="6837040"/>
          </a:xfrm>
          <a:prstGeom prst="rect">
            <a:avLst/>
          </a:prstGeom>
        </p:spPr>
      </p:pic>
    </p:spTree>
    <p:extLst>
      <p:ext uri="{BB962C8B-B14F-4D97-AF65-F5344CB8AC3E}">
        <p14:creationId xmlns:p14="http://schemas.microsoft.com/office/powerpoint/2010/main" val="7258532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8" descr="images.search.yahoo.com screen capture 2012-11-11-19-8-40.pn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91617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404664"/>
            <a:ext cx="9144000" cy="6278642"/>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liver</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the largest internal organ in the body.</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nutrient absorbed in the digestive tract are processed (detoxification and metabolism) and stored in the liver for use by other parts of the body. Thus liver is an interface between digestive system and blood.</a:t>
            </a:r>
          </a:p>
          <a:p>
            <a:pPr algn="l" rtl="0">
              <a:lnSpc>
                <a:spcPct val="150000"/>
              </a:lnSpc>
            </a:pPr>
            <a:r>
              <a:rPr lang="en-US" sz="2400" dirty="0" smtClean="0">
                <a:solidFill>
                  <a:schemeClr val="bg1"/>
                </a:solidFill>
                <a:latin typeface="Times New Roman" pitchFamily="18" charset="0"/>
                <a:cs typeface="Times New Roman" pitchFamily="18" charset="0"/>
              </a:rPr>
              <a:t>• All </a:t>
            </a:r>
            <a:r>
              <a:rPr lang="en-US" sz="2400" dirty="0">
                <a:solidFill>
                  <a:schemeClr val="bg1"/>
                </a:solidFill>
                <a:latin typeface="Times New Roman" pitchFamily="18" charset="0"/>
                <a:cs typeface="Times New Roman" pitchFamily="18" charset="0"/>
              </a:rPr>
              <a:t>materials absorbed via intestine reach the liver through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portal vein except the complex lipids which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transport </a:t>
            </a:r>
            <a:r>
              <a:rPr lang="en-US" sz="2400" dirty="0">
                <a:solidFill>
                  <a:schemeClr val="bg1"/>
                </a:solidFill>
                <a:latin typeface="Times New Roman" pitchFamily="18" charset="0"/>
                <a:cs typeface="Times New Roman" pitchFamily="18" charset="0"/>
              </a:rPr>
              <a:t>mainly by lymph vessel</a:t>
            </a: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consists of four lobes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1. left lobe </a:t>
            </a:r>
            <a:r>
              <a:rPr lang="en-US" sz="2400" dirty="0" smtClean="0">
                <a:solidFill>
                  <a:schemeClr val="bg1"/>
                </a:solidFill>
                <a:latin typeface="Times New Roman" pitchFamily="18" charset="0"/>
                <a:cs typeface="Times New Roman" pitchFamily="18" charset="0"/>
              </a:rPr>
              <a:t>  2</a:t>
            </a:r>
            <a:r>
              <a:rPr lang="en-US" sz="2400" dirty="0">
                <a:solidFill>
                  <a:schemeClr val="bg1"/>
                </a:solidFill>
                <a:latin typeface="Times New Roman" pitchFamily="18" charset="0"/>
                <a:cs typeface="Times New Roman" pitchFamily="18" charset="0"/>
              </a:rPr>
              <a:t>. right lobe </a:t>
            </a:r>
            <a:r>
              <a:rPr lang="en-US" sz="2400" dirty="0" smtClean="0">
                <a:solidFill>
                  <a:schemeClr val="bg1"/>
                </a:solidFill>
                <a:latin typeface="Times New Roman" pitchFamily="18" charset="0"/>
                <a:cs typeface="Times New Roman" pitchFamily="18" charset="0"/>
              </a:rPr>
              <a:t>  3</a:t>
            </a:r>
            <a:r>
              <a:rPr lang="en-US" sz="2400" dirty="0">
                <a:solidFill>
                  <a:schemeClr val="bg1"/>
                </a:solidFill>
                <a:latin typeface="Times New Roman" pitchFamily="18" charset="0"/>
                <a:cs typeface="Times New Roman" pitchFamily="18" charset="0"/>
              </a:rPr>
              <a:t>. Quadrate lobe </a:t>
            </a:r>
            <a:r>
              <a:rPr lang="en-US" sz="2400" dirty="0" smtClean="0">
                <a:solidFill>
                  <a:schemeClr val="bg1"/>
                </a:solidFill>
                <a:latin typeface="Times New Roman" pitchFamily="18" charset="0"/>
                <a:cs typeface="Times New Roman" pitchFamily="18" charset="0"/>
              </a:rPr>
              <a:t>   4</a:t>
            </a:r>
            <a:r>
              <a:rPr lang="en-US" sz="2400" dirty="0">
                <a:solidFill>
                  <a:schemeClr val="bg1"/>
                </a:solidFill>
                <a:latin typeface="Times New Roman" pitchFamily="18" charset="0"/>
                <a:cs typeface="Times New Roman" pitchFamily="18" charset="0"/>
              </a:rPr>
              <a:t>. Caudate lobe)</a:t>
            </a:r>
          </a:p>
        </p:txBody>
      </p:sp>
    </p:spTree>
    <p:extLst>
      <p:ext uri="{BB962C8B-B14F-4D97-AF65-F5344CB8AC3E}">
        <p14:creationId xmlns:p14="http://schemas.microsoft.com/office/powerpoint/2010/main" val="29328006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1" descr="Slide32.JPG"/>
          <p:cNvPicPr/>
          <p:nvPr/>
        </p:nvPicPr>
        <p:blipFill>
          <a:blip r:embed="rId4" cstate="print"/>
          <a:stretch>
            <a:fillRect/>
          </a:stretch>
        </p:blipFill>
        <p:spPr>
          <a:xfrm>
            <a:off x="1" y="0"/>
            <a:ext cx="9144000" cy="6858000"/>
          </a:xfrm>
          <a:prstGeom prst="rect">
            <a:avLst/>
          </a:prstGeom>
        </p:spPr>
      </p:pic>
    </p:spTree>
    <p:extLst>
      <p:ext uri="{BB962C8B-B14F-4D97-AF65-F5344CB8AC3E}">
        <p14:creationId xmlns:p14="http://schemas.microsoft.com/office/powerpoint/2010/main" val="17356872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3" descr="Slide31.JPG"/>
          <p:cNvPicPr/>
          <p:nvPr/>
        </p:nvPicPr>
        <p:blipFill>
          <a:blip r:embed="rId4"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3111809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476672"/>
            <a:ext cx="9540552" cy="5724644"/>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Histology of the liver</a:t>
            </a:r>
            <a:endParaRPr lang="en-US" sz="2400" b="1" u="sng" dirty="0" smtClean="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Liver </a:t>
            </a:r>
            <a:r>
              <a:rPr lang="en-US" sz="2400" dirty="0">
                <a:solidFill>
                  <a:schemeClr val="bg1"/>
                </a:solidFill>
                <a:latin typeface="Times New Roman" pitchFamily="18" charset="0"/>
                <a:cs typeface="Times New Roman" pitchFamily="18" charset="0"/>
              </a:rPr>
              <a:t>mainly consists from a large number of lobules (hexagonal lobule)</a:t>
            </a:r>
          </a:p>
          <a:p>
            <a:pPr algn="l" rtl="0">
              <a:lnSpc>
                <a:spcPct val="150000"/>
              </a:lnSpc>
            </a:pPr>
            <a:r>
              <a:rPr lang="en-US" sz="2400" dirty="0" smtClean="0">
                <a:solidFill>
                  <a:schemeClr val="bg1"/>
                </a:solidFill>
                <a:latin typeface="Times New Roman" pitchFamily="18" charset="0"/>
                <a:cs typeface="Times New Roman" pitchFamily="18" charset="0"/>
              </a:rPr>
              <a:t>• three </a:t>
            </a:r>
            <a:r>
              <a:rPr lang="en-US" sz="2400" dirty="0">
                <a:solidFill>
                  <a:schemeClr val="bg1"/>
                </a:solidFill>
                <a:latin typeface="Times New Roman" pitchFamily="18" charset="0"/>
                <a:cs typeface="Times New Roman" pitchFamily="18" charset="0"/>
              </a:rPr>
              <a:t>adjacent lobules form an area called portal area (this area contains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blood </a:t>
            </a:r>
            <a:r>
              <a:rPr lang="en-US" sz="2400" dirty="0">
                <a:solidFill>
                  <a:schemeClr val="bg1"/>
                </a:solidFill>
                <a:latin typeface="Times New Roman" pitchFamily="18" charset="0"/>
                <a:cs typeface="Times New Roman" pitchFamily="18" charset="0"/>
              </a:rPr>
              <a:t>vessels, bile duct and lymph vessel).</a:t>
            </a:r>
          </a:p>
          <a:p>
            <a:pPr algn="l" rtl="0">
              <a:lnSpc>
                <a:spcPct val="150000"/>
              </a:lnSpc>
            </a:pPr>
            <a:r>
              <a:rPr lang="en-US" sz="2400" dirty="0" smtClean="0">
                <a:solidFill>
                  <a:schemeClr val="bg1"/>
                </a:solidFill>
                <a:latin typeface="Times New Roman" pitchFamily="18" charset="0"/>
                <a:cs typeface="Times New Roman" pitchFamily="18" charset="0"/>
              </a:rPr>
              <a:t>• In </a:t>
            </a:r>
            <a:r>
              <a:rPr lang="en-US" sz="2400" dirty="0">
                <a:solidFill>
                  <a:schemeClr val="bg1"/>
                </a:solidFill>
                <a:latin typeface="Times New Roman" pitchFamily="18" charset="0"/>
                <a:cs typeface="Times New Roman" pitchFamily="18" charset="0"/>
              </a:rPr>
              <a:t>the center of each lobule there is central vein.</a:t>
            </a:r>
          </a:p>
          <a:p>
            <a:pPr algn="l" rtl="0">
              <a:lnSpc>
                <a:spcPct val="150000"/>
              </a:lnSpc>
            </a:pPr>
            <a:r>
              <a:rPr lang="en-US" sz="2400" dirty="0" smtClean="0">
                <a:solidFill>
                  <a:schemeClr val="bg1"/>
                </a:solidFill>
                <a:latin typeface="Times New Roman" pitchFamily="18" charset="0"/>
                <a:cs typeface="Times New Roman" pitchFamily="18" charset="0"/>
              </a:rPr>
              <a:t>• Hepatocytes </a:t>
            </a:r>
            <a:r>
              <a:rPr lang="en-US" sz="2400" dirty="0">
                <a:solidFill>
                  <a:schemeClr val="bg1"/>
                </a:solidFill>
                <a:latin typeface="Times New Roman" pitchFamily="18" charset="0"/>
                <a:cs typeface="Times New Roman" pitchFamily="18" charset="0"/>
              </a:rPr>
              <a:t>arrange as a cord or plate from central vein to the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periphery </a:t>
            </a:r>
            <a:r>
              <a:rPr lang="en-US" sz="2400" dirty="0">
                <a:solidFill>
                  <a:schemeClr val="bg1"/>
                </a:solidFill>
                <a:latin typeface="Times New Roman" pitchFamily="18" charset="0"/>
                <a:cs typeface="Times New Roman" pitchFamily="18" charset="0"/>
              </a:rPr>
              <a:t>of lobules.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Sinusiods</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carry blood from portal vein 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hepatic </a:t>
            </a:r>
            <a:r>
              <a:rPr lang="en-US" sz="2400" dirty="0">
                <a:solidFill>
                  <a:schemeClr val="bg1"/>
                </a:solidFill>
                <a:latin typeface="Times New Roman" pitchFamily="18" charset="0"/>
                <a:cs typeface="Times New Roman" pitchFamily="18" charset="0"/>
              </a:rPr>
              <a:t>artery (in the portal area) to the central vein.</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Kupffer’s</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cells</a:t>
            </a:r>
          </a:p>
        </p:txBody>
      </p:sp>
    </p:spTree>
    <p:extLst>
      <p:ext uri="{BB962C8B-B14F-4D97-AF65-F5344CB8AC3E}">
        <p14:creationId xmlns:p14="http://schemas.microsoft.com/office/powerpoint/2010/main" val="1123336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0" y="476672"/>
            <a:ext cx="9144000" cy="4062651"/>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Pancreas</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an exocrine and endocrine gland.</a:t>
            </a:r>
          </a:p>
          <a:p>
            <a:pPr algn="l" rtl="0">
              <a:lnSpc>
                <a:spcPct val="150000"/>
              </a:lnSpc>
            </a:pPr>
            <a:r>
              <a:rPr lang="en-US" sz="2400" dirty="0" smtClean="0">
                <a:solidFill>
                  <a:schemeClr val="bg1"/>
                </a:solidFill>
                <a:latin typeface="Times New Roman" pitchFamily="18" charset="0"/>
                <a:cs typeface="Times New Roman" pitchFamily="18" charset="0"/>
              </a:rPr>
              <a:t>• Exocrine </a:t>
            </a:r>
            <a:r>
              <a:rPr lang="en-US" sz="2400" dirty="0">
                <a:solidFill>
                  <a:schemeClr val="bg1"/>
                </a:solidFill>
                <a:latin typeface="Times New Roman" pitchFamily="18" charset="0"/>
                <a:cs typeface="Times New Roman" pitchFamily="18" charset="0"/>
              </a:rPr>
              <a:t>secretion are amylase, lipase, and </a:t>
            </a:r>
            <a:r>
              <a:rPr lang="en-US" sz="2400" dirty="0" err="1">
                <a:solidFill>
                  <a:schemeClr val="bg1"/>
                </a:solidFill>
                <a:latin typeface="Times New Roman" pitchFamily="18" charset="0"/>
                <a:cs typeface="Times New Roman" pitchFamily="18" charset="0"/>
              </a:rPr>
              <a:t>proteolytic</a:t>
            </a:r>
            <a:r>
              <a:rPr lang="en-US" sz="2400" dirty="0">
                <a:solidFill>
                  <a:schemeClr val="bg1"/>
                </a:solidFill>
                <a:latin typeface="Times New Roman" pitchFamily="18" charset="0"/>
                <a:cs typeface="Times New Roman" pitchFamily="18" charset="0"/>
              </a:rPr>
              <a:t> enzymes.</a:t>
            </a:r>
          </a:p>
          <a:p>
            <a:pPr algn="l" rtl="0">
              <a:lnSpc>
                <a:spcPct val="150000"/>
              </a:lnSpc>
            </a:pPr>
            <a:r>
              <a:rPr lang="en-US" sz="2400" dirty="0" smtClean="0">
                <a:solidFill>
                  <a:schemeClr val="bg1"/>
                </a:solidFill>
                <a:latin typeface="Times New Roman" pitchFamily="18" charset="0"/>
                <a:cs typeface="Times New Roman" pitchFamily="18" charset="0"/>
              </a:rPr>
              <a:t>• Anatomically </a:t>
            </a:r>
            <a:r>
              <a:rPr lang="en-US" sz="2400" dirty="0">
                <a:solidFill>
                  <a:schemeClr val="bg1"/>
                </a:solidFill>
                <a:latin typeface="Times New Roman" pitchFamily="18" charset="0"/>
                <a:cs typeface="Times New Roman" pitchFamily="18" charset="0"/>
              </a:rPr>
              <a:t>pancreas consist from:</a:t>
            </a:r>
          </a:p>
          <a:p>
            <a:pPr algn="l" rtl="0">
              <a:lnSpc>
                <a:spcPct val="150000"/>
              </a:lnSpc>
            </a:pPr>
            <a:r>
              <a:rPr lang="en-US" sz="2400" dirty="0" smtClean="0">
                <a:solidFill>
                  <a:schemeClr val="bg1"/>
                </a:solidFill>
                <a:latin typeface="Times New Roman" pitchFamily="18" charset="0"/>
                <a:cs typeface="Times New Roman" pitchFamily="18" charset="0"/>
              </a:rPr>
              <a:t>    1. Head</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2. Body</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3. Tail</a:t>
            </a:r>
            <a:endParaRPr lang="en-US" sz="2400" dirty="0">
              <a:solidFill>
                <a:schemeClr val="bg1"/>
              </a:solidFill>
              <a:latin typeface="Times New Roman" pitchFamily="18" charset="0"/>
              <a:cs typeface="Times New Roman" pitchFamily="18" charset="0"/>
            </a:endParaRPr>
          </a:p>
        </p:txBody>
      </p:sp>
      <p:sp>
        <p:nvSpPr>
          <p:cNvPr id="5" name="مستطيل 4"/>
          <p:cNvSpPr/>
          <p:nvPr/>
        </p:nvSpPr>
        <p:spPr>
          <a:xfrm>
            <a:off x="0" y="4293096"/>
            <a:ext cx="9144000" cy="1754326"/>
          </a:xfrm>
          <a:prstGeom prst="rect">
            <a:avLst/>
          </a:prstGeom>
        </p:spPr>
        <p:txBody>
          <a:bodyPr wrap="square">
            <a:spAutoFit/>
          </a:bodyPr>
          <a:lstStyle/>
          <a:p>
            <a:pPr lvl="1" algn="l" rtl="0">
              <a:lnSpc>
                <a:spcPct val="150000"/>
              </a:lnSpc>
            </a:pPr>
            <a:r>
              <a:rPr lang="en-US" sz="2400" dirty="0">
                <a:solidFill>
                  <a:schemeClr val="bg1"/>
                </a:solidFill>
              </a:rPr>
              <a:t>Secretion of pancreas carry by main pancreatic duct.</a:t>
            </a:r>
          </a:p>
          <a:p>
            <a:pPr lvl="1" algn="l">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rPr>
              <a:t>The </a:t>
            </a:r>
            <a:r>
              <a:rPr lang="en-US" sz="2400" dirty="0">
                <a:solidFill>
                  <a:schemeClr val="bg1"/>
                </a:solidFill>
              </a:rPr>
              <a:t>main pancreatic duct units with common </a:t>
            </a:r>
            <a:endParaRPr lang="en-US" sz="2400" dirty="0" smtClean="0">
              <a:solidFill>
                <a:schemeClr val="bg1"/>
              </a:solidFill>
            </a:endParaRPr>
          </a:p>
          <a:p>
            <a:pPr lvl="1" algn="l">
              <a:lnSpc>
                <a:spcPct val="150000"/>
              </a:lnSpc>
            </a:pPr>
            <a:r>
              <a:rPr lang="en-US" sz="2400" dirty="0">
                <a:solidFill>
                  <a:schemeClr val="bg1"/>
                </a:solidFill>
              </a:rPr>
              <a:t> </a:t>
            </a:r>
            <a:r>
              <a:rPr lang="en-US" sz="2400" dirty="0" smtClean="0">
                <a:solidFill>
                  <a:schemeClr val="bg1"/>
                </a:solidFill>
              </a:rPr>
              <a:t>  bile </a:t>
            </a:r>
            <a:r>
              <a:rPr lang="en-US" sz="2400" dirty="0">
                <a:solidFill>
                  <a:schemeClr val="bg1"/>
                </a:solidFill>
              </a:rPr>
              <a:t>duct to form </a:t>
            </a:r>
            <a:r>
              <a:rPr lang="en-US" sz="2400" dirty="0" err="1">
                <a:solidFill>
                  <a:schemeClr val="bg1"/>
                </a:solidFill>
              </a:rPr>
              <a:t>ampula</a:t>
            </a:r>
            <a:r>
              <a:rPr lang="en-US" sz="2400" dirty="0">
                <a:solidFill>
                  <a:schemeClr val="bg1"/>
                </a:solidFill>
              </a:rPr>
              <a:t> of </a:t>
            </a:r>
            <a:r>
              <a:rPr lang="en-US" sz="2400" dirty="0" err="1">
                <a:solidFill>
                  <a:schemeClr val="bg1"/>
                </a:solidFill>
              </a:rPr>
              <a:t>vater</a:t>
            </a:r>
            <a:endParaRPr lang="en-US" sz="2400" dirty="0">
              <a:solidFill>
                <a:schemeClr val="bg1"/>
              </a:solidFill>
            </a:endParaRPr>
          </a:p>
        </p:txBody>
      </p:sp>
    </p:spTree>
    <p:extLst>
      <p:ext uri="{BB962C8B-B14F-4D97-AF65-F5344CB8AC3E}">
        <p14:creationId xmlns:p14="http://schemas.microsoft.com/office/powerpoint/2010/main" val="29124365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41" descr="Slide27.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229590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7504" y="899008"/>
            <a:ext cx="9036496" cy="2308324"/>
          </a:xfrm>
          <a:prstGeom prst="rect">
            <a:avLst/>
          </a:prstGeom>
        </p:spPr>
        <p:txBody>
          <a:bodyPr wrap="square">
            <a:spAutoFit/>
          </a:bodyPr>
          <a:lstStyle/>
          <a:p>
            <a:pPr algn="l" rtl="0">
              <a:lnSpc>
                <a:spcPct val="150000"/>
              </a:lnSpc>
            </a:pPr>
            <a:r>
              <a:rPr lang="en-US" sz="2400" b="1" dirty="0" smtClean="0">
                <a:solidFill>
                  <a:schemeClr val="bg1"/>
                </a:solidFill>
                <a:latin typeface="Times New Roman" pitchFamily="18" charset="0"/>
                <a:cs typeface="Times New Roman" pitchFamily="18" charset="0"/>
              </a:rPr>
              <a:t>Pancreatic </a:t>
            </a:r>
            <a:r>
              <a:rPr lang="en-US" sz="2400" b="1" dirty="0">
                <a:solidFill>
                  <a:schemeClr val="bg1"/>
                </a:solidFill>
                <a:latin typeface="Times New Roman" pitchFamily="18" charset="0"/>
                <a:cs typeface="Times New Roman" pitchFamily="18" charset="0"/>
              </a:rPr>
              <a:t>secretion is controlled </a:t>
            </a:r>
            <a:r>
              <a:rPr lang="en-US" sz="2400" b="1" dirty="0" smtClean="0">
                <a:solidFill>
                  <a:schemeClr val="bg1"/>
                </a:solidFill>
                <a:latin typeface="Times New Roman" pitchFamily="18" charset="0"/>
                <a:cs typeface="Times New Roman" pitchFamily="18" charset="0"/>
              </a:rPr>
              <a:t>by</a:t>
            </a:r>
            <a:endParaRPr lang="en-US" sz="2400" b="1"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1. Hormones </a:t>
            </a:r>
            <a:r>
              <a:rPr lang="en-US" sz="2400" dirty="0">
                <a:solidFill>
                  <a:schemeClr val="bg1"/>
                </a:solidFill>
                <a:latin typeface="Times New Roman" pitchFamily="18" charset="0"/>
                <a:cs typeface="Times New Roman" pitchFamily="18" charset="0"/>
              </a:rPr>
              <a:t>mainly secretin and cholecystokinin are produced by </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enteroendocrine</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cells of duodenal mucosa.</a:t>
            </a:r>
          </a:p>
          <a:p>
            <a:pPr algn="l" rtl="0">
              <a:lnSpc>
                <a:spcPct val="150000"/>
              </a:lnSpc>
            </a:pPr>
            <a:r>
              <a:rPr lang="en-US" sz="2400" dirty="0" smtClean="0">
                <a:solidFill>
                  <a:schemeClr val="bg1"/>
                </a:solidFill>
                <a:latin typeface="Times New Roman" pitchFamily="18" charset="0"/>
                <a:cs typeface="Times New Roman" pitchFamily="18" charset="0"/>
              </a:rPr>
              <a:t>2. </a:t>
            </a:r>
            <a:r>
              <a:rPr lang="en-US" sz="2400" dirty="0" err="1" smtClean="0">
                <a:solidFill>
                  <a:schemeClr val="bg1"/>
                </a:solidFill>
                <a:latin typeface="Times New Roman" pitchFamily="18" charset="0"/>
                <a:cs typeface="Times New Roman" pitchFamily="18" charset="0"/>
              </a:rPr>
              <a:t>Parasympathatic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stimulation</a:t>
            </a:r>
          </a:p>
        </p:txBody>
      </p:sp>
    </p:spTree>
    <p:extLst>
      <p:ext uri="{BB962C8B-B14F-4D97-AF65-F5344CB8AC3E}">
        <p14:creationId xmlns:p14="http://schemas.microsoft.com/office/powerpoint/2010/main" val="9417405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2931</TotalTime>
  <Words>2380</Words>
  <Application>Microsoft Office PowerPoint</Application>
  <PresentationFormat>عرض على الشاشة (3:4)‏</PresentationFormat>
  <Paragraphs>312</Paragraphs>
  <Slides>53</Slides>
  <Notes>53</Notes>
  <HiddenSlides>0</HiddenSlides>
  <MMClips>0</MMClips>
  <ScaleCrop>false</ScaleCrop>
  <HeadingPairs>
    <vt:vector size="4" baseType="variant">
      <vt:variant>
        <vt:lpstr>نسق</vt:lpstr>
      </vt:variant>
      <vt:variant>
        <vt:i4>1</vt:i4>
      </vt:variant>
      <vt:variant>
        <vt:lpstr>عناوين الشرائح</vt:lpstr>
      </vt:variant>
      <vt:variant>
        <vt:i4>53</vt:i4>
      </vt:variant>
    </vt:vector>
  </HeadingPairs>
  <TitlesOfParts>
    <vt:vector size="54" baseType="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hager</dc:creator>
  <cp:lastModifiedBy>ALFA 2</cp:lastModifiedBy>
  <cp:revision>156</cp:revision>
  <dcterms:created xsi:type="dcterms:W3CDTF">2019-10-21T14:18:17Z</dcterms:created>
  <dcterms:modified xsi:type="dcterms:W3CDTF">2024-05-22T13:37:49Z</dcterms:modified>
</cp:coreProperties>
</file>