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Aileron Heavy" charset="1" panose="00000A00000000000000"/>
      <p:regular r:id="rId23"/>
    </p:embeddedFont>
    <p:embeddedFont>
      <p:font typeface="Aileron Bold" charset="1" panose="0000080000000000000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Freeform 8" id="8"/>
          <p:cNvSpPr/>
          <p:nvPr/>
        </p:nvSpPr>
        <p:spPr>
          <a:xfrm flipH="false" flipV="false" rot="0">
            <a:off x="14896294" y="570964"/>
            <a:ext cx="2363006" cy="2346247"/>
          </a:xfrm>
          <a:custGeom>
            <a:avLst/>
            <a:gdLst/>
            <a:ahLst/>
            <a:cxnLst/>
            <a:rect r="r" b="b" t="t" l="l"/>
            <a:pathLst>
              <a:path h="2346247" w="2363006">
                <a:moveTo>
                  <a:pt x="0" y="0"/>
                </a:moveTo>
                <a:lnTo>
                  <a:pt x="2363006" y="0"/>
                </a:lnTo>
                <a:lnTo>
                  <a:pt x="2363006" y="2346247"/>
                </a:lnTo>
                <a:lnTo>
                  <a:pt x="0" y="2346247"/>
                </a:lnTo>
                <a:lnTo>
                  <a:pt x="0" y="0"/>
                </a:lnTo>
                <a:close/>
              </a:path>
            </a:pathLst>
          </a:custGeom>
          <a:blipFill>
            <a:blip r:embed="rId2"/>
            <a:stretch>
              <a:fillRect l="0" t="0" r="0" b="0"/>
            </a:stretch>
          </a:blipFill>
        </p:spPr>
      </p:sp>
      <p:sp>
        <p:nvSpPr>
          <p:cNvPr name="TextBox 9" id="9"/>
          <p:cNvSpPr txBox="true"/>
          <p:nvPr/>
        </p:nvSpPr>
        <p:spPr>
          <a:xfrm rot="0">
            <a:off x="1296101" y="4236937"/>
            <a:ext cx="15184339" cy="3273567"/>
          </a:xfrm>
          <a:prstGeom prst="rect">
            <a:avLst/>
          </a:prstGeom>
        </p:spPr>
        <p:txBody>
          <a:bodyPr anchor="t" rtlCol="false" tIns="0" lIns="0" bIns="0" rIns="0">
            <a:spAutoFit/>
          </a:bodyPr>
          <a:lstStyle/>
          <a:p>
            <a:pPr algn="ctr" rtl="true">
              <a:lnSpc>
                <a:spcPts val="12985"/>
              </a:lnSpc>
            </a:pPr>
            <a:r>
              <a:rPr lang="ar-EG" sz="9988" spc="299">
                <a:solidFill>
                  <a:srgbClr val="2C92D5"/>
                </a:solidFill>
                <a:latin typeface="Aileron Heavy"/>
                <a:rtl val="true"/>
              </a:rPr>
              <a:t> </a:t>
            </a:r>
            <a:r>
              <a:rPr lang="en-US" sz="9988" spc="299">
                <a:solidFill>
                  <a:srgbClr val="2C92D5"/>
                </a:solidFill>
                <a:latin typeface="Aileron Heavy"/>
              </a:rPr>
              <a:t>Microsoft Word</a:t>
            </a:r>
            <a:r>
              <a:rPr lang="ar-EG" sz="9988" spc="299">
                <a:solidFill>
                  <a:srgbClr val="2C92D5"/>
                </a:solidFill>
                <a:latin typeface="Aileron Heavy"/>
                <a:rtl val="true"/>
              </a:rPr>
              <a:t> </a:t>
            </a:r>
          </a:p>
          <a:p>
            <a:pPr algn="ctr">
              <a:lnSpc>
                <a:spcPts val="12985"/>
              </a:lnSpc>
            </a:pPr>
            <a:r>
              <a:rPr lang="en-US" sz="9988" spc="299">
                <a:solidFill>
                  <a:srgbClr val="2C92D5"/>
                </a:solidFill>
                <a:latin typeface="Aileron Heavy"/>
              </a:rPr>
              <a:t>The </a:t>
            </a:r>
            <a:r>
              <a:rPr lang="en-US" sz="9988" spc="299">
                <a:solidFill>
                  <a:srgbClr val="FB0101"/>
                </a:solidFill>
                <a:latin typeface="Aileron Heavy"/>
              </a:rPr>
              <a:t>Fifth </a:t>
            </a:r>
            <a:r>
              <a:rPr lang="en-US" sz="9988" spc="299">
                <a:solidFill>
                  <a:srgbClr val="2C92D5"/>
                </a:solidFill>
                <a:latin typeface="Aileron Heavy"/>
              </a:rPr>
              <a:t>Lecture</a:t>
            </a:r>
          </a:p>
        </p:txBody>
      </p:sp>
      <p:sp>
        <p:nvSpPr>
          <p:cNvPr name="TextBox 10" id="10"/>
          <p:cNvSpPr txBox="true"/>
          <p:nvPr/>
        </p:nvSpPr>
        <p:spPr>
          <a:xfrm rot="0">
            <a:off x="1296101" y="9473540"/>
            <a:ext cx="12246346" cy="478156"/>
          </a:xfrm>
          <a:prstGeom prst="rect">
            <a:avLst/>
          </a:prstGeom>
        </p:spPr>
        <p:txBody>
          <a:bodyPr anchor="t" rtlCol="false" tIns="0" lIns="0" bIns="0" rIns="0">
            <a:spAutoFit/>
          </a:bodyPr>
          <a:lstStyle/>
          <a:p>
            <a:pPr algn="l">
              <a:lnSpc>
                <a:spcPts val="4049"/>
              </a:lnSpc>
            </a:pPr>
            <a:r>
              <a:rPr lang="en-US" sz="2699" spc="80">
                <a:solidFill>
                  <a:srgbClr val="191919"/>
                </a:solidFill>
                <a:latin typeface="Aileron Bold"/>
              </a:rPr>
              <a:t>assistant lecturer. Haider Abd Alrazzaq</a:t>
            </a:r>
          </a:p>
        </p:txBody>
      </p:sp>
      <p:sp>
        <p:nvSpPr>
          <p:cNvPr name="TextBox 11" id="11"/>
          <p:cNvSpPr txBox="true"/>
          <p:nvPr/>
        </p:nvSpPr>
        <p:spPr>
          <a:xfrm rot="0">
            <a:off x="796108" y="1159389"/>
            <a:ext cx="3206651" cy="1487806"/>
          </a:xfrm>
          <a:prstGeom prst="rect">
            <a:avLst/>
          </a:prstGeom>
        </p:spPr>
        <p:txBody>
          <a:bodyPr anchor="t" rtlCol="false" tIns="0" lIns="0" bIns="0" rIns="0">
            <a:spAutoFit/>
          </a:bodyPr>
          <a:lstStyle/>
          <a:p>
            <a:pPr algn="ctr">
              <a:lnSpc>
                <a:spcPts val="4049"/>
              </a:lnSpc>
            </a:pPr>
            <a:r>
              <a:rPr lang="en-US" sz="2699" spc="80">
                <a:solidFill>
                  <a:srgbClr val="000000"/>
                </a:solidFill>
                <a:latin typeface="Aileron Bold"/>
              </a:rPr>
              <a:t>subject : computer</a:t>
            </a:r>
          </a:p>
          <a:p>
            <a:pPr algn="ctr">
              <a:lnSpc>
                <a:spcPts val="4049"/>
              </a:lnSpc>
            </a:pPr>
            <a:r>
              <a:rPr lang="en-US" sz="2699" spc="80">
                <a:solidFill>
                  <a:srgbClr val="000000"/>
                </a:solidFill>
                <a:latin typeface="Aileron Bold"/>
              </a:rPr>
              <a:t>stage : first</a:t>
            </a:r>
          </a:p>
          <a:p>
            <a:pPr algn="ctr">
              <a:lnSpc>
                <a:spcPts val="4049"/>
              </a:lnSpc>
              <a:spcBef>
                <a:spcPct val="0"/>
              </a:spcBef>
            </a:pPr>
            <a:r>
              <a:rPr lang="en-US" sz="2699" spc="80">
                <a:solidFill>
                  <a:srgbClr val="000000"/>
                </a:solidFill>
                <a:latin typeface="Aileron Bold"/>
              </a:rPr>
              <a:t>course : second</a:t>
            </a:r>
          </a:p>
        </p:txBody>
      </p:sp>
      <p:sp>
        <p:nvSpPr>
          <p:cNvPr name="TextBox 12" id="12"/>
          <p:cNvSpPr txBox="true"/>
          <p:nvPr/>
        </p:nvSpPr>
        <p:spPr>
          <a:xfrm rot="0">
            <a:off x="16722511" y="9473540"/>
            <a:ext cx="12246346" cy="478156"/>
          </a:xfrm>
          <a:prstGeom prst="rect">
            <a:avLst/>
          </a:prstGeom>
        </p:spPr>
        <p:txBody>
          <a:bodyPr anchor="t" rtlCol="false" tIns="0" lIns="0" bIns="0" rIns="0">
            <a:spAutoFit/>
          </a:bodyPr>
          <a:lstStyle/>
          <a:p>
            <a:pPr algn="l">
              <a:lnSpc>
                <a:spcPts val="4049"/>
              </a:lnSpc>
            </a:pPr>
            <a:r>
              <a:rPr lang="en-US" sz="2699" spc="80">
                <a:solidFill>
                  <a:srgbClr val="191919"/>
                </a:solidFill>
                <a:latin typeface="Aileron Bold"/>
              </a:rPr>
              <a:t>2024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Freeform 8" id="8"/>
          <p:cNvSpPr/>
          <p:nvPr/>
        </p:nvSpPr>
        <p:spPr>
          <a:xfrm flipH="false" flipV="false" rot="0">
            <a:off x="2074448" y="2692701"/>
            <a:ext cx="14118052" cy="6565599"/>
          </a:xfrm>
          <a:custGeom>
            <a:avLst/>
            <a:gdLst/>
            <a:ahLst/>
            <a:cxnLst/>
            <a:rect r="r" b="b" t="t" l="l"/>
            <a:pathLst>
              <a:path h="6565599" w="14118052">
                <a:moveTo>
                  <a:pt x="0" y="0"/>
                </a:moveTo>
                <a:lnTo>
                  <a:pt x="14118052" y="0"/>
                </a:lnTo>
                <a:lnTo>
                  <a:pt x="14118052" y="6565599"/>
                </a:lnTo>
                <a:lnTo>
                  <a:pt x="0" y="6565599"/>
                </a:lnTo>
                <a:lnTo>
                  <a:pt x="0" y="0"/>
                </a:lnTo>
                <a:close/>
              </a:path>
            </a:pathLst>
          </a:custGeom>
          <a:blipFill>
            <a:blip r:embed="rId2"/>
            <a:stretch>
              <a:fillRect l="-71043" t="0" r="0" b="0"/>
            </a:stretch>
          </a:blipFill>
        </p:spPr>
      </p:sp>
      <p:sp>
        <p:nvSpPr>
          <p:cNvPr name="Freeform 9" id="9"/>
          <p:cNvSpPr/>
          <p:nvPr/>
        </p:nvSpPr>
        <p:spPr>
          <a:xfrm flipH="false" flipV="false" rot="0">
            <a:off x="7066486" y="3625780"/>
            <a:ext cx="2409254" cy="2202209"/>
          </a:xfrm>
          <a:custGeom>
            <a:avLst/>
            <a:gdLst/>
            <a:ahLst/>
            <a:cxnLst/>
            <a:rect r="r" b="b" t="t" l="l"/>
            <a:pathLst>
              <a:path h="2202209" w="2409254">
                <a:moveTo>
                  <a:pt x="0" y="0"/>
                </a:moveTo>
                <a:lnTo>
                  <a:pt x="2409255" y="0"/>
                </a:lnTo>
                <a:lnTo>
                  <a:pt x="2409255" y="2202209"/>
                </a:lnTo>
                <a:lnTo>
                  <a:pt x="0" y="2202209"/>
                </a:lnTo>
                <a:lnTo>
                  <a:pt x="0" y="0"/>
                </a:lnTo>
                <a:close/>
              </a:path>
            </a:pathLst>
          </a:custGeom>
          <a:blipFill>
            <a:blip r:embed="rId3"/>
            <a:stretch>
              <a:fillRect l="0" t="0" r="0" b="0"/>
            </a:stretch>
          </a:blipFill>
        </p:spPr>
      </p:sp>
      <p:sp>
        <p:nvSpPr>
          <p:cNvPr name="TextBox 10" id="10"/>
          <p:cNvSpPr txBox="true"/>
          <p:nvPr/>
        </p:nvSpPr>
        <p:spPr>
          <a:xfrm rot="0">
            <a:off x="1695801" y="952500"/>
            <a:ext cx="14896399" cy="1227456"/>
          </a:xfrm>
          <a:prstGeom prst="rect">
            <a:avLst/>
          </a:prstGeom>
        </p:spPr>
        <p:txBody>
          <a:bodyPr anchor="t" rtlCol="false" tIns="0" lIns="0" bIns="0" rIns="0">
            <a:spAutoFit/>
          </a:bodyPr>
          <a:lstStyle/>
          <a:p>
            <a:pPr algn="ctr">
              <a:lnSpc>
                <a:spcPts val="9879"/>
              </a:lnSpc>
            </a:pPr>
            <a:r>
              <a:rPr lang="en-US" sz="7599" spc="227">
                <a:solidFill>
                  <a:srgbClr val="3EDAD8"/>
                </a:solidFill>
                <a:latin typeface="Aileron Heavy"/>
              </a:rPr>
              <a:t>The </a:t>
            </a:r>
            <a:r>
              <a:rPr lang="en-US" sz="7599" spc="227">
                <a:solidFill>
                  <a:srgbClr val="FE0000"/>
                </a:solidFill>
                <a:latin typeface="Aileron Heavy"/>
              </a:rPr>
              <a:t>Review </a:t>
            </a:r>
            <a:r>
              <a:rPr lang="en-US" sz="7599" spc="227">
                <a:solidFill>
                  <a:srgbClr val="3EDAD8"/>
                </a:solidFill>
                <a:latin typeface="Aileron Heavy"/>
              </a:rPr>
              <a:t>Tab</a:t>
            </a:r>
          </a:p>
        </p:txBody>
      </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46771"/>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1028700" y="2624772"/>
            <a:ext cx="16680417" cy="4980306"/>
          </a:xfrm>
          <a:prstGeom prst="rect">
            <a:avLst/>
          </a:prstGeom>
        </p:spPr>
        <p:txBody>
          <a:bodyPr anchor="t" rtlCol="false" tIns="0" lIns="0" bIns="0" rIns="0">
            <a:spAutoFit/>
          </a:bodyPr>
          <a:lstStyle/>
          <a:p>
            <a:pPr algn="l">
              <a:lnSpc>
                <a:spcPts val="7929"/>
              </a:lnSpc>
            </a:pPr>
            <a:r>
              <a:rPr lang="en-US" sz="6099" spc="182">
                <a:solidFill>
                  <a:srgbClr val="3EDAD8"/>
                </a:solidFill>
                <a:latin typeface="Aileron Heavy"/>
              </a:rPr>
              <a:t>The Review  tab :  </a:t>
            </a:r>
            <a:r>
              <a:rPr lang="en-US" sz="6099" spc="182">
                <a:solidFill>
                  <a:srgbClr val="000000"/>
                </a:solidFill>
                <a:latin typeface="Aileron Heavy"/>
              </a:rPr>
              <a:t>helps you polish and refine your document before finalizing it and acts as your editor's assistant, helping you ensure a polished and professional final document.</a:t>
            </a:r>
          </a:p>
        </p:txBody>
      </p:sp>
    </p:spTree>
  </p:cSld>
  <p:clrMapOvr>
    <a:masterClrMapping/>
  </p:clrMapOvr>
</p:sld>
</file>

<file path=ppt/slides/slide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0" y="556434"/>
            <a:ext cx="17620716" cy="9126506"/>
          </a:xfrm>
          <a:prstGeom prst="rect">
            <a:avLst/>
          </a:prstGeom>
        </p:spPr>
        <p:txBody>
          <a:bodyPr anchor="t" rtlCol="false" tIns="0" lIns="0" bIns="0" rIns="0">
            <a:spAutoFit/>
          </a:bodyPr>
          <a:lstStyle/>
          <a:p>
            <a:pPr algn="l">
              <a:lnSpc>
                <a:spcPts val="5885"/>
              </a:lnSpc>
            </a:pPr>
            <a:r>
              <a:rPr lang="en-US" sz="4527" spc="135">
                <a:solidFill>
                  <a:srgbClr val="2C92D5"/>
                </a:solidFill>
                <a:latin typeface="Aileron Heavy"/>
              </a:rPr>
              <a:t>1 - proofing(spelling &amp; grammar , thesaurus , word count ) </a:t>
            </a:r>
          </a:p>
          <a:p>
            <a:pPr algn="l">
              <a:lnSpc>
                <a:spcPts val="5885"/>
              </a:lnSpc>
            </a:pPr>
          </a:p>
          <a:p>
            <a:pPr algn="l" marL="912708" indent="-456354" lvl="1">
              <a:lnSpc>
                <a:spcPts val="5495"/>
              </a:lnSpc>
              <a:buFont typeface="Arial"/>
              <a:buChar char="•"/>
            </a:pPr>
            <a:r>
              <a:rPr lang="en-US" sz="4227" spc="126">
                <a:solidFill>
                  <a:srgbClr val="3EDAD8"/>
                </a:solidFill>
                <a:latin typeface="Aileron Heavy"/>
              </a:rPr>
              <a:t>Spelling &amp; Grammar</a:t>
            </a:r>
            <a:r>
              <a:rPr lang="en-US" sz="4227" spc="126">
                <a:solidFill>
                  <a:srgbClr val="000000"/>
                </a:solidFill>
                <a:latin typeface="Aileron Heavy"/>
              </a:rPr>
              <a:t>: This feature acts as your first line of defense, identifying and underlining potential typos, grammatical errors, and awkward phrasing.</a:t>
            </a:r>
          </a:p>
          <a:p>
            <a:pPr algn="l" marL="912708" indent="-456354" lvl="1">
              <a:lnSpc>
                <a:spcPts val="5495"/>
              </a:lnSpc>
              <a:buFont typeface="Arial"/>
              <a:buChar char="•"/>
            </a:pPr>
            <a:r>
              <a:rPr lang="en-US" sz="4227" spc="126">
                <a:solidFill>
                  <a:srgbClr val="3EDAD8"/>
                </a:solidFill>
                <a:latin typeface="Aileron Heavy"/>
              </a:rPr>
              <a:t>Thesaurus:</a:t>
            </a:r>
            <a:r>
              <a:rPr lang="en-US" sz="4227" spc="126">
                <a:solidFill>
                  <a:srgbClr val="000000"/>
                </a:solidFill>
                <a:latin typeface="Aileron Heavy"/>
              </a:rPr>
              <a:t> Feeling stuck for the perfect word? The thesaurus provides a list of synonyms, allowing you to explore alternatives and enhance your vocabulary. This helps you avoid repetition and express yourself more effectively.</a:t>
            </a:r>
          </a:p>
          <a:p>
            <a:pPr algn="l" marL="912708" indent="-456354" lvl="1">
              <a:lnSpc>
                <a:spcPts val="5495"/>
              </a:lnSpc>
              <a:buFont typeface="Arial"/>
              <a:buChar char="•"/>
            </a:pPr>
            <a:r>
              <a:rPr lang="en-US" sz="4227" spc="126">
                <a:solidFill>
                  <a:srgbClr val="3EDAD8"/>
                </a:solidFill>
                <a:latin typeface="Aileron Heavy"/>
              </a:rPr>
              <a:t>Word Count:</a:t>
            </a:r>
            <a:r>
              <a:rPr lang="en-US" sz="4227" spc="126">
                <a:solidFill>
                  <a:srgbClr val="000000"/>
                </a:solidFill>
                <a:latin typeface="Aileron Heavy"/>
              </a:rPr>
              <a:t> This tool keeps track of the total word count in your document. This is particularly helpful for meeting specific word limits in assignments or articles.</a:t>
            </a:r>
          </a:p>
        </p:txBody>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667284" y="1743249"/>
            <a:ext cx="16953432" cy="6752876"/>
          </a:xfrm>
          <a:prstGeom prst="rect">
            <a:avLst/>
          </a:prstGeom>
        </p:spPr>
        <p:txBody>
          <a:bodyPr anchor="t" rtlCol="false" tIns="0" lIns="0" bIns="0" rIns="0">
            <a:spAutoFit/>
          </a:bodyPr>
          <a:lstStyle/>
          <a:p>
            <a:pPr algn="l">
              <a:lnSpc>
                <a:spcPts val="5885"/>
              </a:lnSpc>
            </a:pPr>
            <a:r>
              <a:rPr lang="en-US" sz="4527" spc="135">
                <a:solidFill>
                  <a:srgbClr val="2C92D5"/>
                </a:solidFill>
                <a:latin typeface="Aileron Heavy"/>
              </a:rPr>
              <a:t>2. Insights (Smart Lookup)</a:t>
            </a:r>
          </a:p>
          <a:p>
            <a:pPr algn="l">
              <a:lnSpc>
                <a:spcPts val="5885"/>
              </a:lnSpc>
            </a:pPr>
          </a:p>
          <a:p>
            <a:pPr algn="l">
              <a:lnSpc>
                <a:spcPts val="6015"/>
              </a:lnSpc>
            </a:pPr>
            <a:r>
              <a:rPr lang="en-US" sz="4627" spc="138">
                <a:solidFill>
                  <a:srgbClr val="3EDAD8"/>
                </a:solidFill>
                <a:latin typeface="Aileron Heavy"/>
              </a:rPr>
              <a:t>Smart Lookup </a:t>
            </a:r>
            <a:r>
              <a:rPr lang="en-US" sz="4627" spc="138">
                <a:solidFill>
                  <a:srgbClr val="000000"/>
                </a:solidFill>
                <a:latin typeface="Aileron Heavy"/>
              </a:rPr>
              <a:t>: is a helpful feature accessible by right-clicking on a word or phrase. It provides definitions, translations, and web searches related to your selection, offering deeper insights and context.</a:t>
            </a:r>
          </a:p>
          <a:p>
            <a:pPr algn="l">
              <a:lnSpc>
                <a:spcPts val="5885"/>
              </a:lnSpc>
            </a:pPr>
          </a:p>
          <a:p>
            <a:pPr algn="l">
              <a:lnSpc>
                <a:spcPts val="5885"/>
              </a:lnSpc>
            </a:pPr>
          </a:p>
          <a:p>
            <a:pPr algn="l">
              <a:lnSpc>
                <a:spcPts val="5885"/>
              </a:lnSpc>
            </a:pP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667284" y="981075"/>
            <a:ext cx="16953432" cy="9648476"/>
          </a:xfrm>
          <a:prstGeom prst="rect">
            <a:avLst/>
          </a:prstGeom>
        </p:spPr>
        <p:txBody>
          <a:bodyPr anchor="t" rtlCol="false" tIns="0" lIns="0" bIns="0" rIns="0">
            <a:spAutoFit/>
          </a:bodyPr>
          <a:lstStyle/>
          <a:p>
            <a:pPr algn="l">
              <a:lnSpc>
                <a:spcPts val="5885"/>
              </a:lnSpc>
            </a:pPr>
            <a:r>
              <a:rPr lang="en-US" sz="4527" spc="135">
                <a:solidFill>
                  <a:srgbClr val="2C92D5"/>
                </a:solidFill>
                <a:latin typeface="Aileron Heavy"/>
              </a:rPr>
              <a:t>3 - language ( translate , language ) </a:t>
            </a:r>
          </a:p>
          <a:p>
            <a:pPr algn="l">
              <a:lnSpc>
                <a:spcPts val="5885"/>
              </a:lnSpc>
            </a:pPr>
          </a:p>
          <a:p>
            <a:pPr algn="l" marL="977476" indent="-488738" lvl="1">
              <a:lnSpc>
                <a:spcPts val="5885"/>
              </a:lnSpc>
              <a:buFont typeface="Arial"/>
              <a:buChar char="•"/>
            </a:pPr>
            <a:r>
              <a:rPr lang="en-US" sz="4527" spc="135">
                <a:solidFill>
                  <a:srgbClr val="3EDAD8"/>
                </a:solidFill>
                <a:latin typeface="Aileron Heavy"/>
              </a:rPr>
              <a:t>Translate</a:t>
            </a:r>
            <a:r>
              <a:rPr lang="en-US" sz="4527" spc="135">
                <a:solidFill>
                  <a:srgbClr val="000000"/>
                </a:solidFill>
                <a:latin typeface="Aileron Heavy"/>
              </a:rPr>
              <a:t>: This feature allows you to translate the entire document or selected text into another language. (Note: Internet connection required)</a:t>
            </a:r>
          </a:p>
          <a:p>
            <a:pPr algn="l">
              <a:lnSpc>
                <a:spcPts val="5885"/>
              </a:lnSpc>
            </a:pPr>
          </a:p>
          <a:p>
            <a:pPr algn="l" marL="977476" indent="-488738" lvl="1">
              <a:lnSpc>
                <a:spcPts val="5885"/>
              </a:lnSpc>
              <a:buFont typeface="Arial"/>
              <a:buChar char="•"/>
            </a:pPr>
            <a:r>
              <a:rPr lang="en-US" sz="4527" spc="135">
                <a:solidFill>
                  <a:srgbClr val="3EDAD8"/>
                </a:solidFill>
                <a:latin typeface="Aileron Heavy"/>
              </a:rPr>
              <a:t>Language</a:t>
            </a:r>
            <a:r>
              <a:rPr lang="en-US" sz="4527" spc="135">
                <a:solidFill>
                  <a:srgbClr val="000000"/>
                </a:solidFill>
                <a:latin typeface="Aileron Heavy"/>
              </a:rPr>
              <a:t>: This section helps you set the proofing language for your document, ensuring proper grammar and spelling checks based on the chosen language.</a:t>
            </a:r>
          </a:p>
          <a:p>
            <a:pPr algn="l">
              <a:lnSpc>
                <a:spcPts val="5885"/>
              </a:lnSpc>
            </a:pPr>
          </a:p>
          <a:p>
            <a:pPr algn="l">
              <a:lnSpc>
                <a:spcPts val="5885"/>
              </a:lnSpc>
            </a:pPr>
          </a:p>
          <a:p>
            <a:pPr algn="l">
              <a:lnSpc>
                <a:spcPts val="5885"/>
              </a:lnSpc>
            </a:pPr>
          </a:p>
        </p:txBody>
      </p:sp>
    </p:spTree>
  </p:cSld>
  <p:clrMapOvr>
    <a:masterClrMapping/>
  </p:clrMapOvr>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380658" y="124883"/>
            <a:ext cx="16953432" cy="12991751"/>
          </a:xfrm>
          <a:prstGeom prst="rect">
            <a:avLst/>
          </a:prstGeom>
        </p:spPr>
        <p:txBody>
          <a:bodyPr anchor="t" rtlCol="false" tIns="0" lIns="0" bIns="0" rIns="0">
            <a:spAutoFit/>
          </a:bodyPr>
          <a:lstStyle/>
          <a:p>
            <a:pPr algn="l">
              <a:lnSpc>
                <a:spcPts val="5885"/>
              </a:lnSpc>
            </a:pPr>
            <a:r>
              <a:rPr lang="en-US" sz="4527" spc="135">
                <a:solidFill>
                  <a:srgbClr val="2C92D5"/>
                </a:solidFill>
                <a:latin typeface="Aileron Heavy"/>
              </a:rPr>
              <a:t>4- comments ( new comment , delete , next , previous , show comment)</a:t>
            </a:r>
          </a:p>
          <a:p>
            <a:pPr algn="l" marL="934298" indent="-467149" lvl="1">
              <a:lnSpc>
                <a:spcPts val="5625"/>
              </a:lnSpc>
              <a:buFont typeface="Arial"/>
              <a:buChar char="•"/>
            </a:pPr>
            <a:r>
              <a:rPr lang="en-US" sz="4327" spc="129">
                <a:solidFill>
                  <a:srgbClr val="3EDAD8"/>
                </a:solidFill>
                <a:latin typeface="Aileron Heavy"/>
              </a:rPr>
              <a:t>New Comment</a:t>
            </a:r>
            <a:r>
              <a:rPr lang="en-US" sz="4327" spc="129">
                <a:solidFill>
                  <a:srgbClr val="000000"/>
                </a:solidFill>
                <a:latin typeface="Aileron Heavy"/>
              </a:rPr>
              <a:t>: This allows you to insert comments at specific points within the document. Use comments to ask questions, highlight areas for discussion, or provide feedback to collaborators.</a:t>
            </a:r>
          </a:p>
          <a:p>
            <a:pPr algn="l" marL="934298" indent="-467149" lvl="1">
              <a:lnSpc>
                <a:spcPts val="5625"/>
              </a:lnSpc>
              <a:buFont typeface="Arial"/>
              <a:buChar char="•"/>
            </a:pPr>
            <a:r>
              <a:rPr lang="en-US" sz="4327" spc="129">
                <a:solidFill>
                  <a:srgbClr val="3EDAD8"/>
                </a:solidFill>
                <a:latin typeface="Aileron Heavy"/>
              </a:rPr>
              <a:t>Delete</a:t>
            </a:r>
            <a:r>
              <a:rPr lang="en-US" sz="4327" spc="129">
                <a:solidFill>
                  <a:srgbClr val="000000"/>
                </a:solidFill>
                <a:latin typeface="Aileron Heavy"/>
              </a:rPr>
              <a:t>: This removes any selected comment from the document.</a:t>
            </a:r>
          </a:p>
          <a:p>
            <a:pPr algn="l" marL="934298" indent="-467149" lvl="1">
              <a:lnSpc>
                <a:spcPts val="5625"/>
              </a:lnSpc>
              <a:buFont typeface="Arial"/>
              <a:buChar char="•"/>
            </a:pPr>
            <a:r>
              <a:rPr lang="en-US" sz="4327" spc="129">
                <a:solidFill>
                  <a:srgbClr val="3EDAD8"/>
                </a:solidFill>
                <a:latin typeface="Aileron Heavy"/>
              </a:rPr>
              <a:t>Next/Previous</a:t>
            </a:r>
            <a:r>
              <a:rPr lang="en-US" sz="4327" spc="129">
                <a:solidFill>
                  <a:srgbClr val="000000"/>
                </a:solidFill>
                <a:latin typeface="Aileron Heavy"/>
              </a:rPr>
              <a:t>: Easily navigate through existing comments in the document by jumping to the next or previous one.</a:t>
            </a:r>
          </a:p>
          <a:p>
            <a:pPr algn="l" marL="934298" indent="-467149" lvl="1">
              <a:lnSpc>
                <a:spcPts val="5625"/>
              </a:lnSpc>
              <a:buFont typeface="Arial"/>
              <a:buChar char="•"/>
            </a:pPr>
            <a:r>
              <a:rPr lang="en-US" sz="4327" spc="129">
                <a:solidFill>
                  <a:srgbClr val="3EDAD8"/>
                </a:solidFill>
                <a:latin typeface="Aileron Heavy"/>
              </a:rPr>
              <a:t>Show Comments:</a:t>
            </a:r>
            <a:r>
              <a:rPr lang="en-US" sz="4327" spc="129">
                <a:solidFill>
                  <a:srgbClr val="000000"/>
                </a:solidFill>
                <a:latin typeface="Aileron Heavy"/>
              </a:rPr>
              <a:t> This toggles the visibility of comments within the document. You can choose to show or hide them as needed.</a:t>
            </a:r>
          </a:p>
          <a:p>
            <a:pPr algn="l">
              <a:lnSpc>
                <a:spcPts val="5625"/>
              </a:lnSpc>
            </a:pPr>
          </a:p>
          <a:p>
            <a:pPr algn="l">
              <a:lnSpc>
                <a:spcPts val="5885"/>
              </a:lnSpc>
            </a:pPr>
          </a:p>
          <a:p>
            <a:pPr algn="l">
              <a:lnSpc>
                <a:spcPts val="5885"/>
              </a:lnSpc>
            </a:pPr>
          </a:p>
          <a:p>
            <a:pPr algn="l">
              <a:lnSpc>
                <a:spcPts val="5885"/>
              </a:lnSpc>
            </a:pP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305868" y="562324"/>
            <a:ext cx="16953432" cy="9724676"/>
          </a:xfrm>
          <a:prstGeom prst="rect">
            <a:avLst/>
          </a:prstGeom>
        </p:spPr>
        <p:txBody>
          <a:bodyPr anchor="t" rtlCol="false" tIns="0" lIns="0" bIns="0" rIns="0">
            <a:spAutoFit/>
          </a:bodyPr>
          <a:lstStyle/>
          <a:p>
            <a:pPr algn="l">
              <a:lnSpc>
                <a:spcPts val="5885"/>
              </a:lnSpc>
            </a:pPr>
            <a:r>
              <a:rPr lang="en-US" sz="4527" spc="135">
                <a:solidFill>
                  <a:srgbClr val="2C92D5"/>
                </a:solidFill>
                <a:latin typeface="Aileron Heavy"/>
              </a:rPr>
              <a:t>5 - tracking ( track changes , simple markup , shaw markup , reviewing pane )</a:t>
            </a:r>
          </a:p>
          <a:p>
            <a:pPr algn="l">
              <a:lnSpc>
                <a:spcPts val="5885"/>
              </a:lnSpc>
            </a:pPr>
          </a:p>
          <a:p>
            <a:pPr algn="l" marL="891119" indent="-445559" lvl="1">
              <a:lnSpc>
                <a:spcPts val="5365"/>
              </a:lnSpc>
              <a:buFont typeface="Arial"/>
              <a:buChar char="•"/>
            </a:pPr>
            <a:r>
              <a:rPr lang="en-US" sz="4127" spc="123">
                <a:solidFill>
                  <a:srgbClr val="3EDAD8"/>
                </a:solidFill>
                <a:latin typeface="Aileron Heavy"/>
              </a:rPr>
              <a:t>Track Changes</a:t>
            </a:r>
            <a:r>
              <a:rPr lang="en-US" sz="4127" spc="123">
                <a:solidFill>
                  <a:srgbClr val="000000"/>
                </a:solidFill>
                <a:latin typeface="Aileron Heavy"/>
              </a:rPr>
              <a:t>: This powerful tool keeps track of all edits made to the document. It highlights changes by user, allowing you to see who made what modifications. You can then review these changes, accept or reject them, and even compare different versions of the document. </a:t>
            </a:r>
          </a:p>
          <a:p>
            <a:pPr algn="l" marL="891119" indent="-445559" lvl="1">
              <a:lnSpc>
                <a:spcPts val="5365"/>
              </a:lnSpc>
              <a:buFont typeface="Arial"/>
              <a:buChar char="•"/>
            </a:pPr>
            <a:r>
              <a:rPr lang="en-US" sz="4127" spc="123">
                <a:solidFill>
                  <a:srgbClr val="3EDAD8"/>
                </a:solidFill>
                <a:latin typeface="Aileron Heavy"/>
              </a:rPr>
              <a:t>Simple Markup/Show Markup</a:t>
            </a:r>
            <a:r>
              <a:rPr lang="en-US" sz="4127" spc="123">
                <a:solidFill>
                  <a:srgbClr val="000000"/>
                </a:solidFill>
                <a:latin typeface="Aileron Heavy"/>
              </a:rPr>
              <a:t>: These options control how edits are displayed visually. </a:t>
            </a:r>
          </a:p>
          <a:p>
            <a:pPr algn="l" marL="891119" indent="-445559" lvl="1">
              <a:lnSpc>
                <a:spcPts val="5365"/>
              </a:lnSpc>
              <a:buFont typeface="Arial"/>
              <a:buChar char="•"/>
            </a:pPr>
            <a:r>
              <a:rPr lang="en-US" sz="4127" spc="123">
                <a:solidFill>
                  <a:srgbClr val="3EDAD8"/>
                </a:solidFill>
                <a:latin typeface="Aileron Heavy"/>
              </a:rPr>
              <a:t>Reviewing Pane:</a:t>
            </a:r>
            <a:r>
              <a:rPr lang="en-US" sz="4127" spc="123">
                <a:solidFill>
                  <a:srgbClr val="000000"/>
                </a:solidFill>
                <a:latin typeface="Aileron Heavy"/>
              </a:rPr>
              <a:t> This pane displays both the original and edited versions of the document side-by-side, facilitating easier review and comparison of changes.</a:t>
            </a:r>
          </a:p>
          <a:p>
            <a:pPr algn="l">
              <a:lnSpc>
                <a:spcPts val="5885"/>
              </a:lnSpc>
            </a:pPr>
          </a:p>
        </p:txBody>
      </p:sp>
    </p:spTree>
  </p:cSld>
  <p:clrMapOvr>
    <a:masterClrMapping/>
  </p:clrMapOvr>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380658" y="761277"/>
            <a:ext cx="16953432" cy="10391426"/>
          </a:xfrm>
          <a:prstGeom prst="rect">
            <a:avLst/>
          </a:prstGeom>
        </p:spPr>
        <p:txBody>
          <a:bodyPr anchor="t" rtlCol="false" tIns="0" lIns="0" bIns="0" rIns="0">
            <a:spAutoFit/>
          </a:bodyPr>
          <a:lstStyle/>
          <a:p>
            <a:pPr algn="l">
              <a:lnSpc>
                <a:spcPts val="5885"/>
              </a:lnSpc>
            </a:pPr>
            <a:r>
              <a:rPr lang="en-US" sz="4527" spc="135">
                <a:solidFill>
                  <a:srgbClr val="2C92D5"/>
                </a:solidFill>
                <a:latin typeface="Aileron Heavy"/>
              </a:rPr>
              <a:t>6 - changes  ( accept , reject , previous , next )</a:t>
            </a:r>
          </a:p>
          <a:p>
            <a:pPr algn="l">
              <a:lnSpc>
                <a:spcPts val="5885"/>
              </a:lnSpc>
            </a:pPr>
          </a:p>
          <a:p>
            <a:pPr algn="l" marL="977476" indent="-488738" lvl="1">
              <a:lnSpc>
                <a:spcPts val="5885"/>
              </a:lnSpc>
              <a:buFont typeface="Arial"/>
              <a:buChar char="•"/>
            </a:pPr>
            <a:r>
              <a:rPr lang="en-US" sz="4527" spc="135">
                <a:solidFill>
                  <a:srgbClr val="3EDAD8"/>
                </a:solidFill>
                <a:latin typeface="Aileron Heavy"/>
              </a:rPr>
              <a:t>Accept/Reject</a:t>
            </a:r>
            <a:r>
              <a:rPr lang="en-US" sz="4527" spc="135">
                <a:solidFill>
                  <a:srgbClr val="000000"/>
                </a:solidFill>
                <a:latin typeface="Aileron Heavy"/>
              </a:rPr>
              <a:t>: After reviewing tracked changes, you can decide to accept or reject them individually or all at once. This allows you to incorporate or discard suggested edits.</a:t>
            </a:r>
          </a:p>
          <a:p>
            <a:pPr algn="l" marL="977476" indent="-488738" lvl="1">
              <a:lnSpc>
                <a:spcPts val="5885"/>
              </a:lnSpc>
              <a:buFont typeface="Arial"/>
              <a:buChar char="•"/>
            </a:pPr>
            <a:r>
              <a:rPr lang="en-US" sz="4527" spc="135">
                <a:solidFill>
                  <a:srgbClr val="3EDAD8"/>
                </a:solidFill>
                <a:latin typeface="Aileron Heavy"/>
              </a:rPr>
              <a:t>Previous/Next</a:t>
            </a:r>
            <a:r>
              <a:rPr lang="en-US" sz="4527" spc="135">
                <a:solidFill>
                  <a:srgbClr val="000000"/>
                </a:solidFill>
                <a:latin typeface="Aileron Heavy"/>
              </a:rPr>
              <a:t>: Similar to comments, you can navigate through tracked changes chronologically using these buttons.</a:t>
            </a:r>
          </a:p>
          <a:p>
            <a:pPr algn="l">
              <a:lnSpc>
                <a:spcPts val="5885"/>
              </a:lnSpc>
            </a:pPr>
          </a:p>
          <a:p>
            <a:pPr algn="l">
              <a:lnSpc>
                <a:spcPts val="5885"/>
              </a:lnSpc>
            </a:pPr>
          </a:p>
          <a:p>
            <a:pPr algn="l">
              <a:lnSpc>
                <a:spcPts val="5885"/>
              </a:lnSpc>
            </a:pPr>
          </a:p>
          <a:p>
            <a:pPr algn="l">
              <a:lnSpc>
                <a:spcPts val="5885"/>
              </a:lnSpc>
            </a:pPr>
          </a:p>
          <a:p>
            <a:pPr algn="l">
              <a:lnSpc>
                <a:spcPts val="5885"/>
              </a:lnSpc>
            </a:pPr>
          </a:p>
        </p:txBody>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875806" y="1890507"/>
            <a:ext cx="16953432" cy="9648476"/>
          </a:xfrm>
          <a:prstGeom prst="rect">
            <a:avLst/>
          </a:prstGeom>
        </p:spPr>
        <p:txBody>
          <a:bodyPr anchor="t" rtlCol="false" tIns="0" lIns="0" bIns="0" rIns="0">
            <a:spAutoFit/>
          </a:bodyPr>
          <a:lstStyle/>
          <a:p>
            <a:pPr algn="l">
              <a:lnSpc>
                <a:spcPts val="5885"/>
              </a:lnSpc>
            </a:pPr>
            <a:r>
              <a:rPr lang="en-US" sz="4527" spc="135">
                <a:solidFill>
                  <a:srgbClr val="2C92D5"/>
                </a:solidFill>
                <a:latin typeface="Aileron Heavy"/>
              </a:rPr>
              <a:t>7 - compare ( compare)</a:t>
            </a:r>
          </a:p>
          <a:p>
            <a:pPr algn="l">
              <a:lnSpc>
                <a:spcPts val="5885"/>
              </a:lnSpc>
            </a:pPr>
          </a:p>
          <a:p>
            <a:pPr algn="l" marL="977476" indent="-488738" lvl="1">
              <a:lnSpc>
                <a:spcPts val="5885"/>
              </a:lnSpc>
              <a:buFont typeface="Arial"/>
              <a:buChar char="•"/>
            </a:pPr>
            <a:r>
              <a:rPr lang="en-US" sz="4527" spc="135">
                <a:solidFill>
                  <a:srgbClr val="3EDAD8"/>
                </a:solidFill>
                <a:latin typeface="Aileron Heavy"/>
              </a:rPr>
              <a:t>Compare</a:t>
            </a:r>
            <a:r>
              <a:rPr lang="en-US" sz="4527" spc="135">
                <a:solidFill>
                  <a:srgbClr val="000000"/>
                </a:solidFill>
                <a:latin typeface="Aileron Heavy"/>
              </a:rPr>
              <a:t>: This feature allows you to compare two different versions of the same document and see the changes made between them. This is helpful for tracking revisions and understanding the evolution of your document.</a:t>
            </a:r>
          </a:p>
          <a:p>
            <a:pPr algn="l">
              <a:lnSpc>
                <a:spcPts val="5885"/>
              </a:lnSpc>
            </a:pPr>
          </a:p>
          <a:p>
            <a:pPr algn="l">
              <a:lnSpc>
                <a:spcPts val="5885"/>
              </a:lnSpc>
            </a:pPr>
          </a:p>
          <a:p>
            <a:pPr algn="l">
              <a:lnSpc>
                <a:spcPts val="5885"/>
              </a:lnSpc>
            </a:pPr>
          </a:p>
          <a:p>
            <a:pPr algn="l">
              <a:lnSpc>
                <a:spcPts val="5885"/>
              </a:lnSpc>
            </a:pPr>
          </a:p>
          <a:p>
            <a:pPr algn="l">
              <a:lnSpc>
                <a:spcPts val="5885"/>
              </a:lnSpc>
            </a:pPr>
          </a:p>
          <a:p>
            <a:pPr algn="l">
              <a:lnSpc>
                <a:spcPts val="5885"/>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Freeform 8" id="8"/>
          <p:cNvSpPr/>
          <p:nvPr/>
        </p:nvSpPr>
        <p:spPr>
          <a:xfrm flipH="false" flipV="false" rot="0">
            <a:off x="2074448" y="2967575"/>
            <a:ext cx="14118052" cy="6565599"/>
          </a:xfrm>
          <a:custGeom>
            <a:avLst/>
            <a:gdLst/>
            <a:ahLst/>
            <a:cxnLst/>
            <a:rect r="r" b="b" t="t" l="l"/>
            <a:pathLst>
              <a:path h="6565599" w="14118052">
                <a:moveTo>
                  <a:pt x="0" y="0"/>
                </a:moveTo>
                <a:lnTo>
                  <a:pt x="14118052" y="0"/>
                </a:lnTo>
                <a:lnTo>
                  <a:pt x="14118052" y="6565600"/>
                </a:lnTo>
                <a:lnTo>
                  <a:pt x="0" y="6565600"/>
                </a:lnTo>
                <a:lnTo>
                  <a:pt x="0" y="0"/>
                </a:lnTo>
                <a:close/>
              </a:path>
            </a:pathLst>
          </a:custGeom>
          <a:blipFill>
            <a:blip r:embed="rId2"/>
            <a:stretch>
              <a:fillRect l="-71043" t="0" r="0" b="0"/>
            </a:stretch>
          </a:blipFill>
        </p:spPr>
      </p:sp>
      <p:sp>
        <p:nvSpPr>
          <p:cNvPr name="Freeform 9" id="9"/>
          <p:cNvSpPr/>
          <p:nvPr/>
        </p:nvSpPr>
        <p:spPr>
          <a:xfrm flipH="false" flipV="false" rot="0">
            <a:off x="9144000" y="3970214"/>
            <a:ext cx="1960262" cy="1791802"/>
          </a:xfrm>
          <a:custGeom>
            <a:avLst/>
            <a:gdLst/>
            <a:ahLst/>
            <a:cxnLst/>
            <a:rect r="r" b="b" t="t" l="l"/>
            <a:pathLst>
              <a:path h="1791802" w="1960262">
                <a:moveTo>
                  <a:pt x="0" y="0"/>
                </a:moveTo>
                <a:lnTo>
                  <a:pt x="1960262" y="0"/>
                </a:lnTo>
                <a:lnTo>
                  <a:pt x="1960262" y="1791802"/>
                </a:lnTo>
                <a:lnTo>
                  <a:pt x="0" y="1791802"/>
                </a:lnTo>
                <a:lnTo>
                  <a:pt x="0" y="0"/>
                </a:lnTo>
                <a:close/>
              </a:path>
            </a:pathLst>
          </a:custGeom>
          <a:blipFill>
            <a:blip r:embed="rId3"/>
            <a:stretch>
              <a:fillRect l="0" t="0" r="0" b="0"/>
            </a:stretch>
          </a:blipFill>
        </p:spPr>
      </p:sp>
      <p:sp>
        <p:nvSpPr>
          <p:cNvPr name="TextBox 10" id="10"/>
          <p:cNvSpPr txBox="true"/>
          <p:nvPr/>
        </p:nvSpPr>
        <p:spPr>
          <a:xfrm rot="0">
            <a:off x="1685275" y="1136047"/>
            <a:ext cx="14896399" cy="1227456"/>
          </a:xfrm>
          <a:prstGeom prst="rect">
            <a:avLst/>
          </a:prstGeom>
        </p:spPr>
        <p:txBody>
          <a:bodyPr anchor="t" rtlCol="false" tIns="0" lIns="0" bIns="0" rIns="0">
            <a:spAutoFit/>
          </a:bodyPr>
          <a:lstStyle/>
          <a:p>
            <a:pPr algn="ctr">
              <a:lnSpc>
                <a:spcPts val="9879"/>
              </a:lnSpc>
            </a:pPr>
            <a:r>
              <a:rPr lang="en-US" sz="7599" spc="227">
                <a:solidFill>
                  <a:srgbClr val="3EDAD8"/>
                </a:solidFill>
                <a:latin typeface="Aileron Heavy"/>
              </a:rPr>
              <a:t>The </a:t>
            </a:r>
            <a:r>
              <a:rPr lang="en-US" sz="7599" spc="227">
                <a:solidFill>
                  <a:srgbClr val="FB0101"/>
                </a:solidFill>
                <a:latin typeface="Aileron Heavy"/>
              </a:rPr>
              <a:t>View </a:t>
            </a:r>
            <a:r>
              <a:rPr lang="en-US" sz="7599" spc="227">
                <a:solidFill>
                  <a:srgbClr val="3EDAD8"/>
                </a:solidFill>
                <a:latin typeface="Aileron Heavy"/>
              </a:rPr>
              <a:t>Tab </a:t>
            </a:r>
          </a:p>
        </p:txBody>
      </p:sp>
    </p:spTree>
  </p:cSld>
  <p:clrMapOvr>
    <a:masterClrMapping/>
  </p:clrMapOvr>
</p:sld>
</file>

<file path=ppt/slides/slide1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627145" y="359746"/>
            <a:ext cx="17033710" cy="10603035"/>
          </a:xfrm>
          <a:prstGeom prst="rect">
            <a:avLst/>
          </a:prstGeom>
        </p:spPr>
        <p:txBody>
          <a:bodyPr anchor="t" rtlCol="false" tIns="0" lIns="0" bIns="0" rIns="0">
            <a:spAutoFit/>
          </a:bodyPr>
          <a:lstStyle/>
          <a:p>
            <a:pPr algn="just">
              <a:lnSpc>
                <a:spcPts val="6649"/>
              </a:lnSpc>
            </a:pPr>
            <a:r>
              <a:rPr lang="en-US" sz="5115" spc="153">
                <a:solidFill>
                  <a:srgbClr val="2C92D5"/>
                </a:solidFill>
                <a:latin typeface="Aileron Heavy"/>
              </a:rPr>
              <a:t>1 -views ( read more , print layout , web layout , outline , draft ) </a:t>
            </a:r>
          </a:p>
          <a:p>
            <a:pPr algn="just" marL="1061226" indent="-530613" lvl="1">
              <a:lnSpc>
                <a:spcPts val="6389"/>
              </a:lnSpc>
              <a:buFont typeface="Arial"/>
              <a:buChar char="•"/>
            </a:pPr>
            <a:r>
              <a:rPr lang="en-US" sz="4915" spc="147">
                <a:solidFill>
                  <a:srgbClr val="3EDAD8"/>
                </a:solidFill>
                <a:latin typeface="Aileron Heavy"/>
              </a:rPr>
              <a:t>Read Mode</a:t>
            </a:r>
            <a:r>
              <a:rPr lang="en-US" sz="4915" spc="147">
                <a:solidFill>
                  <a:srgbClr val="000000"/>
                </a:solidFill>
                <a:latin typeface="Aileron Heavy"/>
              </a:rPr>
              <a:t>: Maximizes the document for distraction-free reading.</a:t>
            </a:r>
          </a:p>
          <a:p>
            <a:pPr algn="just" marL="1061226" indent="-530613" lvl="1">
              <a:lnSpc>
                <a:spcPts val="6389"/>
              </a:lnSpc>
              <a:buFont typeface="Arial"/>
              <a:buChar char="•"/>
            </a:pPr>
            <a:r>
              <a:rPr lang="en-US" sz="4915" spc="147">
                <a:solidFill>
                  <a:srgbClr val="3EDAD8"/>
                </a:solidFill>
                <a:latin typeface="Aileron Heavy"/>
              </a:rPr>
              <a:t>Print Layout</a:t>
            </a:r>
            <a:r>
              <a:rPr lang="en-US" sz="4915" spc="147">
                <a:solidFill>
                  <a:srgbClr val="000000"/>
                </a:solidFill>
                <a:latin typeface="Aileron Heavy"/>
              </a:rPr>
              <a:t>: Shows the document exactly as it will appear when printed.</a:t>
            </a:r>
          </a:p>
          <a:p>
            <a:pPr algn="just" marL="1061226" indent="-530613" lvl="1">
              <a:lnSpc>
                <a:spcPts val="6389"/>
              </a:lnSpc>
              <a:buFont typeface="Arial"/>
              <a:buChar char="•"/>
            </a:pPr>
            <a:r>
              <a:rPr lang="en-US" sz="4915" spc="147">
                <a:solidFill>
                  <a:srgbClr val="3EDAD8"/>
                </a:solidFill>
                <a:latin typeface="Aileron Heavy"/>
              </a:rPr>
              <a:t>Web Layout:</a:t>
            </a:r>
            <a:r>
              <a:rPr lang="en-US" sz="4915" spc="147">
                <a:solidFill>
                  <a:srgbClr val="000000"/>
                </a:solidFill>
                <a:latin typeface="Aileron Heavy"/>
              </a:rPr>
              <a:t> Shows the document as it would look on a webpage.</a:t>
            </a:r>
          </a:p>
          <a:p>
            <a:pPr algn="just" marL="1061226" indent="-530613" lvl="1">
              <a:lnSpc>
                <a:spcPts val="6389"/>
              </a:lnSpc>
              <a:buFont typeface="Arial"/>
              <a:buChar char="•"/>
            </a:pPr>
            <a:r>
              <a:rPr lang="en-US" sz="4915" spc="147">
                <a:solidFill>
                  <a:srgbClr val="3EDAD8"/>
                </a:solidFill>
                <a:latin typeface="Aileron Heavy"/>
              </a:rPr>
              <a:t>Outline</a:t>
            </a:r>
            <a:r>
              <a:rPr lang="en-US" sz="4915" spc="147">
                <a:solidFill>
                  <a:srgbClr val="000000"/>
                </a:solidFill>
                <a:latin typeface="Aileron Heavy"/>
              </a:rPr>
              <a:t>: Displays the document structure with headings and subheadings.</a:t>
            </a:r>
          </a:p>
          <a:p>
            <a:pPr algn="just" marL="1061226" indent="-530613" lvl="1">
              <a:lnSpc>
                <a:spcPts val="6389"/>
              </a:lnSpc>
              <a:buFont typeface="Arial"/>
              <a:buChar char="•"/>
            </a:pPr>
            <a:r>
              <a:rPr lang="en-US" sz="4915" spc="147">
                <a:solidFill>
                  <a:srgbClr val="3EDAD8"/>
                </a:solidFill>
                <a:latin typeface="Aileron Heavy"/>
              </a:rPr>
              <a:t>Draft</a:t>
            </a:r>
            <a:r>
              <a:rPr lang="en-US" sz="4915" spc="147">
                <a:solidFill>
                  <a:srgbClr val="000000"/>
                </a:solidFill>
                <a:latin typeface="Aileron Heavy"/>
              </a:rPr>
              <a:t>: Provides a basic view for quick writing and editing.</a:t>
            </a:r>
          </a:p>
          <a:p>
            <a:pPr algn="just">
              <a:lnSpc>
                <a:spcPts val="6649"/>
              </a:lnSpc>
            </a:pPr>
          </a:p>
        </p:txBody>
      </p:sp>
    </p:spTree>
  </p:cSld>
  <p:clrMapOvr>
    <a:masterClrMapping/>
  </p:clrMapOvr>
</p:sld>
</file>

<file path=ppt/slides/slide1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529511" y="489009"/>
            <a:ext cx="16953432" cy="12635516"/>
          </a:xfrm>
          <a:prstGeom prst="rect">
            <a:avLst/>
          </a:prstGeom>
        </p:spPr>
        <p:txBody>
          <a:bodyPr anchor="t" rtlCol="false" tIns="0" lIns="0" bIns="0" rIns="0">
            <a:spAutoFit/>
          </a:bodyPr>
          <a:lstStyle/>
          <a:p>
            <a:pPr algn="l">
              <a:lnSpc>
                <a:spcPts val="6275"/>
              </a:lnSpc>
            </a:pPr>
            <a:r>
              <a:rPr lang="en-US" sz="4827" spc="144">
                <a:solidFill>
                  <a:srgbClr val="2C92D5"/>
                </a:solidFill>
                <a:latin typeface="Aileron Heavy"/>
              </a:rPr>
              <a:t>2 - show ( ruler , gridlines , navigation pane ) </a:t>
            </a:r>
          </a:p>
          <a:p>
            <a:pPr algn="l">
              <a:lnSpc>
                <a:spcPts val="6275"/>
              </a:lnSpc>
            </a:pPr>
          </a:p>
          <a:p>
            <a:pPr algn="l" marL="1042245" indent="-521122" lvl="1">
              <a:lnSpc>
                <a:spcPts val="6275"/>
              </a:lnSpc>
              <a:buFont typeface="Arial"/>
              <a:buChar char="•"/>
            </a:pPr>
            <a:r>
              <a:rPr lang="en-US" sz="4827" spc="144">
                <a:solidFill>
                  <a:srgbClr val="3EDAD8"/>
                </a:solidFill>
                <a:latin typeface="Aileron Heavy"/>
              </a:rPr>
              <a:t>Ruler</a:t>
            </a:r>
            <a:r>
              <a:rPr lang="en-US" sz="4827" spc="144">
                <a:solidFill>
                  <a:srgbClr val="000000"/>
                </a:solidFill>
                <a:latin typeface="Aileron Heavy"/>
              </a:rPr>
              <a:t>: Displays a horizontal and vertical ruler for setting margins, tabs, and indentation.</a:t>
            </a:r>
          </a:p>
          <a:p>
            <a:pPr algn="l">
              <a:lnSpc>
                <a:spcPts val="6275"/>
              </a:lnSpc>
            </a:pPr>
          </a:p>
          <a:p>
            <a:pPr algn="l" marL="1042245" indent="-521122" lvl="1">
              <a:lnSpc>
                <a:spcPts val="6275"/>
              </a:lnSpc>
              <a:buFont typeface="Arial"/>
              <a:buChar char="•"/>
            </a:pPr>
            <a:r>
              <a:rPr lang="en-US" sz="4827" spc="144">
                <a:solidFill>
                  <a:srgbClr val="3EDAD8"/>
                </a:solidFill>
                <a:latin typeface="Aileron Heavy"/>
              </a:rPr>
              <a:t>Gridlines</a:t>
            </a:r>
            <a:r>
              <a:rPr lang="en-US" sz="4827" spc="144">
                <a:solidFill>
                  <a:srgbClr val="000000"/>
                </a:solidFill>
                <a:latin typeface="Aileron Heavy"/>
              </a:rPr>
              <a:t>: Shows non-printing lines to help with layout and alignment.</a:t>
            </a:r>
          </a:p>
          <a:p>
            <a:pPr algn="l">
              <a:lnSpc>
                <a:spcPts val="6275"/>
              </a:lnSpc>
            </a:pPr>
          </a:p>
          <a:p>
            <a:pPr algn="l" marL="1042245" indent="-521122" lvl="1">
              <a:lnSpc>
                <a:spcPts val="6275"/>
              </a:lnSpc>
              <a:buFont typeface="Arial"/>
              <a:buChar char="•"/>
            </a:pPr>
            <a:r>
              <a:rPr lang="en-US" sz="4827" spc="144">
                <a:solidFill>
                  <a:srgbClr val="3EDAD8"/>
                </a:solidFill>
                <a:latin typeface="Aileron Heavy"/>
              </a:rPr>
              <a:t>Navigation Pane</a:t>
            </a:r>
            <a:r>
              <a:rPr lang="en-US" sz="4827" spc="144">
                <a:solidFill>
                  <a:srgbClr val="000000"/>
                </a:solidFill>
                <a:latin typeface="Aileron Heavy"/>
              </a:rPr>
              <a:t>: Provides a quick way to jump to specific parts of your document by headings, pages, or sections.</a:t>
            </a:r>
          </a:p>
          <a:p>
            <a:pPr algn="l">
              <a:lnSpc>
                <a:spcPts val="6275"/>
              </a:lnSpc>
            </a:pPr>
          </a:p>
          <a:p>
            <a:pPr algn="l">
              <a:lnSpc>
                <a:spcPts val="6275"/>
              </a:lnSpc>
            </a:pPr>
          </a:p>
          <a:p>
            <a:pPr algn="l">
              <a:lnSpc>
                <a:spcPts val="6275"/>
              </a:lnSpc>
            </a:pPr>
          </a:p>
          <a:p>
            <a:pPr algn="l">
              <a:lnSpc>
                <a:spcPts val="6275"/>
              </a:lnSpc>
            </a:pPr>
          </a:p>
          <a:p>
            <a:pPr algn="l">
              <a:lnSpc>
                <a:spcPts val="6275"/>
              </a:lnSpc>
            </a:pPr>
          </a:p>
        </p:txBody>
      </p:sp>
    </p:spTree>
  </p:cSld>
  <p:clrMapOvr>
    <a:masterClrMapping/>
  </p:clrMapOvr>
</p:sld>
</file>

<file path=ppt/slides/slide1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380658" y="981075"/>
            <a:ext cx="16953432" cy="11134376"/>
          </a:xfrm>
          <a:prstGeom prst="rect">
            <a:avLst/>
          </a:prstGeom>
        </p:spPr>
        <p:txBody>
          <a:bodyPr anchor="t" rtlCol="false" tIns="0" lIns="0" bIns="0" rIns="0">
            <a:spAutoFit/>
          </a:bodyPr>
          <a:lstStyle/>
          <a:p>
            <a:pPr algn="l">
              <a:lnSpc>
                <a:spcPts val="5885"/>
              </a:lnSpc>
            </a:pPr>
            <a:r>
              <a:rPr lang="en-US" sz="4527" spc="135">
                <a:solidFill>
                  <a:srgbClr val="2C92D5"/>
                </a:solidFill>
                <a:latin typeface="Aileron Heavy"/>
              </a:rPr>
              <a:t>3 - zoom ( zoom , one page , multiple page , page width ) </a:t>
            </a:r>
          </a:p>
          <a:p>
            <a:pPr algn="l">
              <a:lnSpc>
                <a:spcPts val="5885"/>
              </a:lnSpc>
            </a:pPr>
          </a:p>
          <a:p>
            <a:pPr algn="l" marL="977476" indent="-488738" lvl="1">
              <a:lnSpc>
                <a:spcPts val="5885"/>
              </a:lnSpc>
              <a:buFont typeface="Arial"/>
              <a:buChar char="•"/>
            </a:pPr>
            <a:r>
              <a:rPr lang="en-US" sz="4527" spc="135">
                <a:solidFill>
                  <a:srgbClr val="3EDAD8"/>
                </a:solidFill>
                <a:latin typeface="Aileron Heavy"/>
              </a:rPr>
              <a:t>Zoom</a:t>
            </a:r>
            <a:r>
              <a:rPr lang="en-US" sz="4527" spc="135">
                <a:solidFill>
                  <a:srgbClr val="000000"/>
                </a:solidFill>
                <a:latin typeface="Aileron Heavy"/>
              </a:rPr>
              <a:t>: Allows you to adjust the document's magnification level.</a:t>
            </a:r>
          </a:p>
          <a:p>
            <a:pPr algn="l">
              <a:lnSpc>
                <a:spcPts val="5885"/>
              </a:lnSpc>
            </a:pPr>
          </a:p>
          <a:p>
            <a:pPr algn="l" marL="977476" indent="-488738" lvl="1">
              <a:lnSpc>
                <a:spcPts val="5885"/>
              </a:lnSpc>
              <a:buFont typeface="Arial"/>
              <a:buChar char="•"/>
            </a:pPr>
            <a:r>
              <a:rPr lang="en-US" sz="4527" spc="135">
                <a:solidFill>
                  <a:srgbClr val="3EDAD8"/>
                </a:solidFill>
                <a:latin typeface="Aileron Heavy"/>
              </a:rPr>
              <a:t>One Page/Multiple Pages</a:t>
            </a:r>
            <a:r>
              <a:rPr lang="en-US" sz="4527" spc="135">
                <a:solidFill>
                  <a:srgbClr val="000000"/>
                </a:solidFill>
                <a:latin typeface="Aileron Heavy"/>
              </a:rPr>
              <a:t>: Shows one or multiple pages at a time.</a:t>
            </a:r>
          </a:p>
          <a:p>
            <a:pPr algn="l">
              <a:lnSpc>
                <a:spcPts val="5885"/>
              </a:lnSpc>
            </a:pPr>
          </a:p>
          <a:p>
            <a:pPr algn="l" marL="977476" indent="-488738" lvl="1">
              <a:lnSpc>
                <a:spcPts val="5885"/>
              </a:lnSpc>
              <a:buFont typeface="Arial"/>
              <a:buChar char="•"/>
            </a:pPr>
            <a:r>
              <a:rPr lang="en-US" sz="4527" spc="135">
                <a:solidFill>
                  <a:srgbClr val="3EDAD8"/>
                </a:solidFill>
                <a:latin typeface="Aileron Heavy"/>
              </a:rPr>
              <a:t>Page Width</a:t>
            </a:r>
            <a:r>
              <a:rPr lang="en-US" sz="4527" spc="135">
                <a:solidFill>
                  <a:srgbClr val="000000"/>
                </a:solidFill>
                <a:latin typeface="Aileron Heavy"/>
              </a:rPr>
              <a:t>: Fits the entire page width to the window.</a:t>
            </a:r>
          </a:p>
          <a:p>
            <a:pPr algn="l">
              <a:lnSpc>
                <a:spcPts val="5885"/>
              </a:lnSpc>
            </a:pPr>
          </a:p>
          <a:p>
            <a:pPr algn="l">
              <a:lnSpc>
                <a:spcPts val="5885"/>
              </a:lnSpc>
            </a:pPr>
          </a:p>
          <a:p>
            <a:pPr algn="l">
              <a:lnSpc>
                <a:spcPts val="5885"/>
              </a:lnSpc>
            </a:pPr>
          </a:p>
          <a:p>
            <a:pPr algn="l">
              <a:lnSpc>
                <a:spcPts val="5885"/>
              </a:lnSpc>
            </a:pPr>
          </a:p>
          <a:p>
            <a:pPr algn="l">
              <a:lnSpc>
                <a:spcPts val="5885"/>
              </a:lnSpc>
            </a:pPr>
          </a:p>
          <a:p>
            <a:pPr algn="l">
              <a:lnSpc>
                <a:spcPts val="5885"/>
              </a:lnSpc>
            </a:pPr>
          </a:p>
        </p:txBody>
      </p:sp>
    </p:spTree>
  </p:cSld>
  <p:clrMapOvr>
    <a:masterClrMapping/>
  </p:clrMapOvr>
</p:sld>
</file>

<file path=ppt/slides/slide1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578414" y="701145"/>
            <a:ext cx="16755676" cy="10212948"/>
          </a:xfrm>
          <a:prstGeom prst="rect">
            <a:avLst/>
          </a:prstGeom>
        </p:spPr>
        <p:txBody>
          <a:bodyPr anchor="t" rtlCol="false" tIns="0" lIns="0" bIns="0" rIns="0">
            <a:spAutoFit/>
          </a:bodyPr>
          <a:lstStyle/>
          <a:p>
            <a:pPr algn="just">
              <a:lnSpc>
                <a:spcPts val="5838"/>
              </a:lnSpc>
            </a:pPr>
            <a:r>
              <a:rPr lang="en-US" sz="4491" spc="134">
                <a:solidFill>
                  <a:srgbClr val="2C92D5"/>
                </a:solidFill>
                <a:latin typeface="Aileron Heavy"/>
              </a:rPr>
              <a:t>4 - windows ( new window , arrange all , split , view side by side )</a:t>
            </a:r>
          </a:p>
          <a:p>
            <a:pPr algn="just">
              <a:lnSpc>
                <a:spcPts val="5838"/>
              </a:lnSpc>
            </a:pPr>
          </a:p>
          <a:p>
            <a:pPr algn="just" marL="969636" indent="-484818" lvl="1">
              <a:lnSpc>
                <a:spcPts val="5838"/>
              </a:lnSpc>
              <a:buFont typeface="Arial"/>
              <a:buChar char="•"/>
            </a:pPr>
            <a:r>
              <a:rPr lang="en-US" sz="4491" spc="134">
                <a:solidFill>
                  <a:srgbClr val="3EDAD8"/>
                </a:solidFill>
                <a:latin typeface="Aileron Heavy"/>
              </a:rPr>
              <a:t>New Window</a:t>
            </a:r>
            <a:r>
              <a:rPr lang="en-US" sz="4491" spc="134">
                <a:solidFill>
                  <a:srgbClr val="000000"/>
                </a:solidFill>
                <a:latin typeface="Aileron Heavy"/>
              </a:rPr>
              <a:t>: Opens a new blank Word document.</a:t>
            </a:r>
          </a:p>
          <a:p>
            <a:pPr algn="just" marL="969636" indent="-484818" lvl="1">
              <a:lnSpc>
                <a:spcPts val="5838"/>
              </a:lnSpc>
              <a:buFont typeface="Arial"/>
              <a:buChar char="•"/>
            </a:pPr>
            <a:r>
              <a:rPr lang="en-US" sz="4491" spc="134">
                <a:solidFill>
                  <a:srgbClr val="3EDAD8"/>
                </a:solidFill>
                <a:latin typeface="Aileron Heavy"/>
              </a:rPr>
              <a:t>Arrange All</a:t>
            </a:r>
            <a:r>
              <a:rPr lang="en-US" sz="4491" spc="134">
                <a:solidFill>
                  <a:srgbClr val="000000"/>
                </a:solidFill>
                <a:latin typeface="Aileron Heavy"/>
              </a:rPr>
              <a:t>: Arranges all open Word documents within the main window.</a:t>
            </a:r>
          </a:p>
          <a:p>
            <a:pPr algn="just">
              <a:lnSpc>
                <a:spcPts val="5838"/>
              </a:lnSpc>
            </a:pPr>
          </a:p>
          <a:p>
            <a:pPr algn="just" marL="969636" indent="-484818" lvl="1">
              <a:lnSpc>
                <a:spcPts val="5838"/>
              </a:lnSpc>
              <a:buFont typeface="Arial"/>
              <a:buChar char="•"/>
            </a:pPr>
            <a:r>
              <a:rPr lang="en-US" sz="4491" spc="134">
                <a:solidFill>
                  <a:srgbClr val="3EDAD8"/>
                </a:solidFill>
                <a:latin typeface="Aileron Heavy"/>
              </a:rPr>
              <a:t>Split</a:t>
            </a:r>
            <a:r>
              <a:rPr lang="en-US" sz="4491" spc="134">
                <a:solidFill>
                  <a:srgbClr val="000000"/>
                </a:solidFill>
                <a:latin typeface="Aileron Heavy"/>
              </a:rPr>
              <a:t>: Splits the window vertically or horizontally to view two documents simultaneously.</a:t>
            </a:r>
          </a:p>
          <a:p>
            <a:pPr algn="just">
              <a:lnSpc>
                <a:spcPts val="5838"/>
              </a:lnSpc>
            </a:pPr>
          </a:p>
          <a:p>
            <a:pPr algn="just" marL="969636" indent="-484818" lvl="1">
              <a:lnSpc>
                <a:spcPts val="5838"/>
              </a:lnSpc>
              <a:buFont typeface="Arial"/>
              <a:buChar char="•"/>
            </a:pPr>
            <a:r>
              <a:rPr lang="en-US" sz="4491" spc="134">
                <a:solidFill>
                  <a:srgbClr val="3EDAD8"/>
                </a:solidFill>
                <a:latin typeface="Aileron Heavy"/>
              </a:rPr>
              <a:t>View Side by Side</a:t>
            </a:r>
            <a:r>
              <a:rPr lang="en-US" sz="4491" spc="134">
                <a:solidFill>
                  <a:srgbClr val="000000"/>
                </a:solidFill>
                <a:latin typeface="Aileron Heavy"/>
              </a:rPr>
              <a:t>: Shows two documents side-by-side in separate panes.</a:t>
            </a:r>
          </a:p>
          <a:p>
            <a:pPr algn="just">
              <a:lnSpc>
                <a:spcPts val="5838"/>
              </a:lnSpc>
            </a:pPr>
          </a:p>
          <a:p>
            <a:pPr algn="just">
              <a:lnSpc>
                <a:spcPts val="5421"/>
              </a:lnSpc>
            </a:pPr>
          </a:p>
        </p:txBody>
      </p:sp>
    </p:spTree>
  </p:cSld>
  <p:clrMapOvr>
    <a:masterClrMapping/>
  </p:clrMapOvr>
</p:sld>
</file>

<file path=ppt/slides/slide1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781381" y="460047"/>
            <a:ext cx="16477919" cy="10751625"/>
          </a:xfrm>
          <a:prstGeom prst="rect">
            <a:avLst/>
          </a:prstGeom>
        </p:spPr>
        <p:txBody>
          <a:bodyPr anchor="t" rtlCol="false" tIns="0" lIns="0" bIns="0" rIns="0">
            <a:spAutoFit/>
          </a:bodyPr>
          <a:lstStyle/>
          <a:p>
            <a:pPr algn="just">
              <a:lnSpc>
                <a:spcPts val="6259"/>
              </a:lnSpc>
            </a:pPr>
            <a:r>
              <a:rPr lang="en-US" sz="4815" spc="144">
                <a:solidFill>
                  <a:srgbClr val="2C92D5"/>
                </a:solidFill>
                <a:latin typeface="Aileron Heavy"/>
              </a:rPr>
              <a:t>4 - windows ( synchronous scrolling , reset window position , switch window</a:t>
            </a:r>
          </a:p>
          <a:p>
            <a:pPr algn="just">
              <a:lnSpc>
                <a:spcPts val="6259"/>
              </a:lnSpc>
            </a:pPr>
          </a:p>
          <a:p>
            <a:pPr algn="just" marL="910099" indent="-455050" lvl="1">
              <a:lnSpc>
                <a:spcPts val="5479"/>
              </a:lnSpc>
              <a:buFont typeface="Arial"/>
              <a:buChar char="•"/>
            </a:pPr>
            <a:r>
              <a:rPr lang="en-US" sz="4215" spc="126">
                <a:solidFill>
                  <a:srgbClr val="3EDAD8"/>
                </a:solidFill>
                <a:latin typeface="Aileron Heavy"/>
              </a:rPr>
              <a:t>Synchronous Scrolling</a:t>
            </a:r>
            <a:r>
              <a:rPr lang="en-US" sz="4215" spc="126">
                <a:solidFill>
                  <a:srgbClr val="000000"/>
                </a:solidFill>
                <a:latin typeface="Aileron Heavy"/>
              </a:rPr>
              <a:t>: When viewing documents side-by-side, scrolling in one window automatically scrolls the other (optional).</a:t>
            </a:r>
          </a:p>
          <a:p>
            <a:pPr algn="just">
              <a:lnSpc>
                <a:spcPts val="5479"/>
              </a:lnSpc>
            </a:pPr>
          </a:p>
          <a:p>
            <a:pPr algn="just" marL="910099" indent="-455050" lvl="1">
              <a:lnSpc>
                <a:spcPts val="5479"/>
              </a:lnSpc>
              <a:buFont typeface="Arial"/>
              <a:buChar char="•"/>
            </a:pPr>
            <a:r>
              <a:rPr lang="en-US" sz="4215" spc="126">
                <a:solidFill>
                  <a:srgbClr val="3EDAD8"/>
                </a:solidFill>
                <a:latin typeface="Aileron Heavy"/>
              </a:rPr>
              <a:t>Reset Window Position</a:t>
            </a:r>
            <a:r>
              <a:rPr lang="en-US" sz="4215" spc="126">
                <a:solidFill>
                  <a:srgbClr val="000000"/>
                </a:solidFill>
                <a:latin typeface="Aileron Heavy"/>
              </a:rPr>
              <a:t>: Resets the position and size of the Word window.</a:t>
            </a:r>
          </a:p>
          <a:p>
            <a:pPr algn="just">
              <a:lnSpc>
                <a:spcPts val="5479"/>
              </a:lnSpc>
            </a:pPr>
          </a:p>
          <a:p>
            <a:pPr algn="just" marL="910099" indent="-455050" lvl="1">
              <a:lnSpc>
                <a:spcPts val="5479"/>
              </a:lnSpc>
              <a:buFont typeface="Arial"/>
              <a:buChar char="•"/>
            </a:pPr>
            <a:r>
              <a:rPr lang="en-US" sz="4215" spc="126">
                <a:solidFill>
                  <a:srgbClr val="3EDAD8"/>
                </a:solidFill>
                <a:latin typeface="Aileron Heavy"/>
              </a:rPr>
              <a:t>Switch Window:</a:t>
            </a:r>
            <a:r>
              <a:rPr lang="en-US" sz="4215" spc="126">
                <a:solidFill>
                  <a:srgbClr val="000000"/>
                </a:solidFill>
                <a:latin typeface="Aileron Heavy"/>
              </a:rPr>
              <a:t> Allows you to switch between open Word documents.</a:t>
            </a:r>
          </a:p>
          <a:p>
            <a:pPr algn="just">
              <a:lnSpc>
                <a:spcPts val="5479"/>
              </a:lnSpc>
            </a:pPr>
          </a:p>
          <a:p>
            <a:pPr algn="just">
              <a:lnSpc>
                <a:spcPts val="5479"/>
              </a:lnSpc>
            </a:pPr>
          </a:p>
          <a:p>
            <a:pPr algn="just">
              <a:lnSpc>
                <a:spcPts val="5869"/>
              </a:lnSpc>
            </a:pPr>
          </a:p>
        </p:txBody>
      </p:sp>
    </p:spTree>
  </p:cSld>
  <p:clrMapOvr>
    <a:masterClrMapping/>
  </p:clrMapOvr>
</p:sld>
</file>

<file path=ppt/slides/slide1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6192500" y="10137246"/>
            <a:ext cx="2283181" cy="167947"/>
            <a:chOff x="0" y="0"/>
            <a:chExt cx="601332" cy="44233"/>
          </a:xfrm>
        </p:grpSpPr>
        <p:sp>
          <p:nvSpPr>
            <p:cNvPr name="Freeform 3" id="3"/>
            <p:cNvSpPr/>
            <p:nvPr/>
          </p:nvSpPr>
          <p:spPr>
            <a:xfrm flipH="false" flipV="false" rot="0">
              <a:off x="0" y="0"/>
              <a:ext cx="601332" cy="44233"/>
            </a:xfrm>
            <a:custGeom>
              <a:avLst/>
              <a:gdLst/>
              <a:ahLst/>
              <a:cxnLst/>
              <a:rect r="r" b="b" t="t" l="l"/>
              <a:pathLst>
                <a:path h="44233" w="601332">
                  <a:moveTo>
                    <a:pt x="0" y="0"/>
                  </a:moveTo>
                  <a:lnTo>
                    <a:pt x="601332" y="0"/>
                  </a:lnTo>
                  <a:lnTo>
                    <a:pt x="601332" y="44233"/>
                  </a:lnTo>
                  <a:lnTo>
                    <a:pt x="0" y="44233"/>
                  </a:lnTo>
                  <a:close/>
                </a:path>
              </a:pathLst>
            </a:custGeom>
            <a:solidFill>
              <a:srgbClr val="3EDAD8"/>
            </a:solidFill>
          </p:spPr>
        </p:sp>
        <p:sp>
          <p:nvSpPr>
            <p:cNvPr name="TextBox 4" id="4"/>
            <p:cNvSpPr txBox="true"/>
            <p:nvPr/>
          </p:nvSpPr>
          <p:spPr>
            <a:xfrm>
              <a:off x="0" y="-57150"/>
              <a:ext cx="601332" cy="101383"/>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0" y="0"/>
            <a:ext cx="16192500" cy="172508"/>
            <a:chOff x="0" y="0"/>
            <a:chExt cx="4264691" cy="45434"/>
          </a:xfrm>
        </p:grpSpPr>
        <p:sp>
          <p:nvSpPr>
            <p:cNvPr name="Freeform 6" id="6"/>
            <p:cNvSpPr/>
            <p:nvPr/>
          </p:nvSpPr>
          <p:spPr>
            <a:xfrm flipH="false" flipV="false" rot="0">
              <a:off x="0" y="0"/>
              <a:ext cx="4264691" cy="45434"/>
            </a:xfrm>
            <a:custGeom>
              <a:avLst/>
              <a:gdLst/>
              <a:ahLst/>
              <a:cxnLst/>
              <a:rect r="r" b="b" t="t" l="l"/>
              <a:pathLst>
                <a:path h="45434" w="4264691">
                  <a:moveTo>
                    <a:pt x="0" y="0"/>
                  </a:moveTo>
                  <a:lnTo>
                    <a:pt x="4264691" y="0"/>
                  </a:lnTo>
                  <a:lnTo>
                    <a:pt x="4264691" y="45434"/>
                  </a:lnTo>
                  <a:lnTo>
                    <a:pt x="0" y="45434"/>
                  </a:lnTo>
                  <a:close/>
                </a:path>
              </a:pathLst>
            </a:custGeom>
            <a:solidFill>
              <a:srgbClr val="3EDAD8"/>
            </a:solidFill>
          </p:spPr>
        </p:sp>
        <p:sp>
          <p:nvSpPr>
            <p:cNvPr name="TextBox 7" id="7"/>
            <p:cNvSpPr txBox="true"/>
            <p:nvPr/>
          </p:nvSpPr>
          <p:spPr>
            <a:xfrm>
              <a:off x="0" y="-57150"/>
              <a:ext cx="4264691" cy="102584"/>
            </a:xfrm>
            <a:prstGeom prst="rect">
              <a:avLst/>
            </a:prstGeom>
          </p:spPr>
          <p:txBody>
            <a:bodyPr anchor="ctr" rtlCol="false" tIns="50800" lIns="50800" bIns="50800" rIns="50800"/>
            <a:lstStyle/>
            <a:p>
              <a:pPr algn="ctr">
                <a:lnSpc>
                  <a:spcPts val="3299"/>
                </a:lnSpc>
              </a:pPr>
            </a:p>
          </p:txBody>
        </p:sp>
      </p:grpSp>
      <p:sp>
        <p:nvSpPr>
          <p:cNvPr name="TextBox 8" id="8"/>
          <p:cNvSpPr txBox="true"/>
          <p:nvPr/>
        </p:nvSpPr>
        <p:spPr>
          <a:xfrm rot="0">
            <a:off x="991305" y="1773282"/>
            <a:ext cx="16305390" cy="6715565"/>
          </a:xfrm>
          <a:prstGeom prst="rect">
            <a:avLst/>
          </a:prstGeom>
        </p:spPr>
        <p:txBody>
          <a:bodyPr anchor="t" rtlCol="false" tIns="0" lIns="0" bIns="0" rIns="0">
            <a:spAutoFit/>
          </a:bodyPr>
          <a:lstStyle/>
          <a:p>
            <a:pPr algn="just">
              <a:lnSpc>
                <a:spcPts val="5999"/>
              </a:lnSpc>
            </a:pPr>
            <a:r>
              <a:rPr lang="en-US" sz="4615" spc="138">
                <a:solidFill>
                  <a:srgbClr val="2C92D5"/>
                </a:solidFill>
                <a:latin typeface="Aileron Heavy"/>
              </a:rPr>
              <a:t>5 - share point ( properties )</a:t>
            </a:r>
          </a:p>
          <a:p>
            <a:pPr algn="just">
              <a:lnSpc>
                <a:spcPts val="5999"/>
              </a:lnSpc>
            </a:pPr>
          </a:p>
          <a:p>
            <a:pPr algn="just" marL="996457" indent="-498229" lvl="1">
              <a:lnSpc>
                <a:spcPts val="5999"/>
              </a:lnSpc>
              <a:buFont typeface="Arial"/>
              <a:buChar char="•"/>
            </a:pPr>
            <a:r>
              <a:rPr lang="en-US" sz="4615" spc="138">
                <a:solidFill>
                  <a:srgbClr val="3EDAD8"/>
                </a:solidFill>
                <a:latin typeface="Aileron Heavy"/>
              </a:rPr>
              <a:t>Properties (File menu)</a:t>
            </a:r>
            <a:r>
              <a:rPr lang="en-US" sz="4615" spc="138">
                <a:solidFill>
                  <a:srgbClr val="000000"/>
                </a:solidFill>
                <a:latin typeface="Aileron Heavy"/>
              </a:rPr>
              <a:t>: Shows information about the document, including its name, size, author, and creation date. (This applies to SharePoint documents as well)</a:t>
            </a:r>
          </a:p>
          <a:p>
            <a:pPr algn="just">
              <a:lnSpc>
                <a:spcPts val="5999"/>
              </a:lnSpc>
            </a:pPr>
          </a:p>
          <a:p>
            <a:pPr algn="just">
              <a:lnSpc>
                <a:spcPts val="5999"/>
              </a:lnSpc>
            </a:pPr>
          </a:p>
          <a:p>
            <a:pPr algn="just">
              <a:lnSpc>
                <a:spcPts val="5609"/>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DAGDtvrFgi8</dc:identifier>
  <dcterms:modified xsi:type="dcterms:W3CDTF">2011-08-01T06:04:30Z</dcterms:modified>
  <cp:revision>1</cp:revision>
  <dc:title>Timeline Visual Charts Presentation in Aquamarine Black White Simple Style</dc:title>
</cp:coreProperties>
</file>