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7"/>
  </p:notesMasterIdLst>
  <p:sldIdLst>
    <p:sldId id="296" r:id="rId2"/>
    <p:sldId id="297" r:id="rId3"/>
    <p:sldId id="263" r:id="rId4"/>
    <p:sldId id="290" r:id="rId5"/>
    <p:sldId id="264" r:id="rId6"/>
    <p:sldId id="295" r:id="rId7"/>
    <p:sldId id="293" r:id="rId8"/>
    <p:sldId id="265" r:id="rId9"/>
    <p:sldId id="288" r:id="rId10"/>
    <p:sldId id="289" r:id="rId11"/>
    <p:sldId id="266" r:id="rId12"/>
    <p:sldId id="283" r:id="rId13"/>
    <p:sldId id="291" r:id="rId14"/>
    <p:sldId id="267" r:id="rId15"/>
    <p:sldId id="298" r:id="rId16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603" autoAdjust="0"/>
    <p:restoredTop sz="87194" autoAdjust="0"/>
  </p:normalViewPr>
  <p:slideViewPr>
    <p:cSldViewPr>
      <p:cViewPr varScale="1">
        <p:scale>
          <a:sx n="74" d="100"/>
          <a:sy n="74" d="100"/>
        </p:scale>
        <p:origin x="123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CAD5E-D860-495B-8292-DAF7A5B251E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837A9-46E8-42E3-AF04-BE54B6BFD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64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E837A9-46E8-42E3-AF04-BE54B6BFDC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72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مستطيل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12" name="عنصر نائب لرقم الشريحة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ar-IQ"/>
          </a:p>
        </p:txBody>
      </p:sp>
      <p:sp>
        <p:nvSpPr>
          <p:cNvPr id="16" name="عنصر نائب للنص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5" name="عنصر نائب للنص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مستطيل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مستطيل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13" name="عنصر نائب لرقم الشريحة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  <p:sp>
        <p:nvSpPr>
          <p:cNvPr id="14" name="عنصر نائب للتذييل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ar-IQ"/>
          </a:p>
        </p:txBody>
      </p:sp>
      <p:sp>
        <p:nvSpPr>
          <p:cNvPr id="7" name="مستطيل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5FCA06-7D5B-4994-8467-8CEC34FA050C}" type="datetimeFigureOut">
              <a:rPr lang="ar-IQ" smtClean="0"/>
              <a:t>08/05/1445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7" name="مستطيل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7BF27F2-BA25-40DD-B653-14309CDB480B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b="1" dirty="0"/>
              <a:t>By </a:t>
            </a:r>
            <a:r>
              <a:rPr lang="en-US" b="1" dirty="0" err="1"/>
              <a:t>Layth</a:t>
            </a:r>
            <a:r>
              <a:rPr lang="en-US" b="1" dirty="0"/>
              <a:t> Kareem </a:t>
            </a:r>
          </a:p>
          <a:p>
            <a:pPr algn="l" rtl="0"/>
            <a:r>
              <a:rPr lang="en-US" b="1" dirty="0" err="1"/>
              <a:t>Ms.c</a:t>
            </a:r>
            <a:r>
              <a:rPr lang="en-US" b="1" dirty="0"/>
              <a:t> in MRI applications </a:t>
            </a:r>
          </a:p>
          <a:p>
            <a:pPr algn="l" rtl="0"/>
            <a:r>
              <a:rPr lang="en-US" b="1" dirty="0"/>
              <a:t>Special procedures of GI tract </a:t>
            </a:r>
            <a:r>
              <a:rPr lang="en-US" b="1" dirty="0" smtClean="0"/>
              <a:t>(8) </a:t>
            </a:r>
            <a:endParaRPr lang="en-US" b="1" dirty="0"/>
          </a:p>
          <a:p>
            <a:pPr algn="l" rtl="0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methods of imaging the hepatobiliary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system (CT scan of the liver)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769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methods of imaging the hepatobiliary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l">
              <a:buNone/>
            </a:pPr>
            <a:r>
              <a:rPr lang="en-US" dirty="0">
                <a:latin typeface="StoneSansStd-Semibold"/>
              </a:rPr>
              <a:t>1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Plain film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2. Ultrasound (US)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3. Computed tomography (CT), including: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(a) Routine ‘staging’ (portal venous phase) CT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(b) Triple phase ‘characterization’ CT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(c) CT cholangiography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4. Magnetic resonance imaging (MRI)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5. Endoscopic retrograde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cholangiopancreatography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(ERCP)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6. Percutaneous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transhepatic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cholangiography (PTC)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7. Operative cholangiography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8. Postoperative (T-tube) cholangiography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9. Angiography—diagnostic and interventional</a:t>
            </a:r>
          </a:p>
          <a:p>
            <a:pPr marL="0" indent="0" algn="l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10. Radionuclide imaging:</a:t>
            </a:r>
          </a:p>
        </p:txBody>
      </p:sp>
    </p:spTree>
    <p:extLst>
      <p:ext uri="{BB962C8B-B14F-4D97-AF65-F5344CB8AC3E}">
        <p14:creationId xmlns:p14="http://schemas.microsoft.com/office/powerpoint/2010/main" val="225727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Computed tomography of the liver and biliary tree</a:t>
            </a:r>
            <a:endParaRPr lang="ar-IQ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 smtClean="0"/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ndications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Suspected focal or diffuse liver lesion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Staging known primary or secondary malignancy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Abnormal liver-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funct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Right upper-quadrant pain or mass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Hepatomegaly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 Suspected portal hypertension</a:t>
            </a:r>
          </a:p>
        </p:txBody>
      </p:sp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indications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7. Characterization of liver lesion</a:t>
            </a:r>
          </a:p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8. Pyrexia of unknown origin</a:t>
            </a:r>
          </a:p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9. To facilitate the placement of needles for biopsy</a:t>
            </a:r>
          </a:p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10. Assessment of portal vein, hepatic artery or hepatic veins</a:t>
            </a:r>
          </a:p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11. Assessment of patients with surgical shunts or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transjugular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intrahepatic portosystemic shunt (TIPS) procedures</a:t>
            </a:r>
          </a:p>
          <a:p>
            <a:pPr marL="0" indent="0" algn="l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12. Follow-up after surgical resection or liver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transplantion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tests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71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Computed tomography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Contra-indications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1.Pregnancy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Allergy to iodinated contrast agents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MONEER JAWAD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73016"/>
            <a:ext cx="302433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ONEER JAWAD\Desktop\ct-scan-of-liver-and-biliary-tree-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6017"/>
            <a:ext cx="374441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Ct multiphase(very important)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T Scan (Computed Tomography; CAT Scan) - Willis-Knighton Health System -  Shreveport - Bossier City - Louisi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75" y="1600200"/>
            <a:ext cx="8448873" cy="475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717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abdomen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2" name="Picture 4" descr="https://blog.blueprintprep.com/wp-content/uploads/2018/11/imag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3" y="1219200"/>
            <a:ext cx="9022974" cy="651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582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700"/>
              </a:spcBef>
            </a:pPr>
            <a:r>
              <a:rPr lang="en-US" sz="27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Technique</a:t>
            </a:r>
            <a:r>
              <a:rPr lang="en-US" sz="2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Technique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Single-phase (portal phase) contrast-enhanced computed tomography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the technique for the majority of routine liver CT imaging.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liver is imaged during the peak of parenchymal enhancement—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i.e. when contrast-medium-laden portal venous blood has fully perfused the liver (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around 60–70 s after the start of a bolus injection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Oral contrast may be given but is not necessary if only the liver is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being investigated. Slice thickness will depend upon the CT scanner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specification but should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 5 mm or less</a:t>
            </a:r>
            <a:r>
              <a:rPr lang="en-US" dirty="0" smtClean="0"/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Ct multiphase(very important)</a:t>
            </a:r>
            <a:endParaRPr lang="ar-IQ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MONEER JAWAD\Desktop\english-class-ct-abdomen-general-table1-scan-phase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8208912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618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Ct multiphase(very important)</a:t>
            </a:r>
            <a:endParaRPr lang="ar-IQ" dirty="0"/>
          </a:p>
        </p:txBody>
      </p:sp>
      <p:pic>
        <p:nvPicPr>
          <p:cNvPr id="8194" name="Picture 2" descr="C:\Users\MONEER JAWAD\Desktop\ol-15-01-0503-g0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84887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917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CT  SCAN(MULTIPHASE)</a:t>
            </a:r>
            <a:endParaRPr lang="ar-IQ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Multiphasic contrast-enhanced computed tomography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fast imaging times of helical/multi slice CT enable the liver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be scanned multiple times after a single bolus injection of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contrast medium.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Most primary liver tumors receive their blood</a:t>
            </a:r>
          </a:p>
          <a:p>
            <a:pPr marL="0" indent="0" algn="l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supply from the hepatic artery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unlike normal hepatic parenchyma,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which receives 80% of its blood supply from the portal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vein. Liver tumors (particularly hyper vascular tumors) will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therefore enhance strongly during the arterial phase (beginning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20–25 s after the start of a bolus injection) but are of similar or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lower density to enhanced normal parenchyma during the portal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CT  </a:t>
            </a:r>
            <a:r>
              <a:rPr lang="en-US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SCAN(MULTI PHASE)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pPr algn="l" rtl="0"/>
            <a:r>
              <a:rPr lang="en-US" dirty="0"/>
              <a:t>venous phase (washout). Some tumours are most conspicuous</a:t>
            </a:r>
          </a:p>
          <a:p>
            <a:pPr algn="l" rtl="0"/>
            <a:r>
              <a:rPr lang="en-US" dirty="0"/>
              <a:t>during early-phase arterial scanning (25 s after the start of a bolus</a:t>
            </a:r>
          </a:p>
          <a:p>
            <a:pPr algn="l" rtl="0"/>
            <a:r>
              <a:rPr lang="en-US" dirty="0"/>
              <a:t>injection), and others later, during the late arterial phase 35 s after</a:t>
            </a:r>
          </a:p>
          <a:p>
            <a:pPr algn="l" rtl="0"/>
            <a:r>
              <a:rPr lang="en-US" dirty="0"/>
              <a:t>the start of a bolus injection. Thus a patient who is likely to have</a:t>
            </a:r>
          </a:p>
          <a:p>
            <a:pPr algn="l" rtl="0"/>
            <a:r>
              <a:rPr lang="en-US" dirty="0" err="1"/>
              <a:t>hypervascular</a:t>
            </a:r>
            <a:r>
              <a:rPr lang="en-US" dirty="0"/>
              <a:t> primary or secondary liver tumours should </a:t>
            </a:r>
            <a:r>
              <a:rPr lang="en-US" dirty="0" smtClean="0"/>
              <a:t>have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001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/>
              <a:t>an arterial phase scan as well as a portal venous phase CT scan</a:t>
            </a:r>
          </a:p>
          <a:p>
            <a:pPr algn="l" rtl="0"/>
            <a:r>
              <a:rPr lang="en-US" dirty="0"/>
              <a:t>(discussed previously). Early and late arterial phase with portal</a:t>
            </a:r>
          </a:p>
          <a:p>
            <a:pPr algn="l" rtl="0"/>
            <a:r>
              <a:rPr lang="en-US" dirty="0"/>
              <a:t>venous phase is appropriate for patients with suspected hepatocellular</a:t>
            </a:r>
          </a:p>
          <a:p>
            <a:pPr algn="l" rtl="0"/>
            <a:r>
              <a:rPr lang="en-US" dirty="0"/>
              <a:t>cancer (triple phase). In general, late arterial and portal</a:t>
            </a:r>
          </a:p>
          <a:p>
            <a:pPr algn="l" rtl="0"/>
            <a:r>
              <a:rPr lang="en-US" dirty="0"/>
              <a:t>venous scans are appropriate to investigate suspected </a:t>
            </a:r>
            <a:r>
              <a:rPr lang="en-US" dirty="0" err="1"/>
              <a:t>hypervascular</a:t>
            </a:r>
            <a:endParaRPr lang="en-US" dirty="0"/>
          </a:p>
          <a:p>
            <a:pPr algn="l" rtl="0"/>
            <a:r>
              <a:rPr lang="en-US" dirty="0"/>
              <a:t>metastases. Some </a:t>
            </a:r>
            <a:r>
              <a:rPr lang="en-US" dirty="0" err="1"/>
              <a:t>centres</a:t>
            </a:r>
            <a:r>
              <a:rPr lang="en-US" dirty="0"/>
              <a:t>, however, also use a ‘delayed’ o</a:t>
            </a:r>
            <a:endParaRPr lang="ar-IQ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739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CT  SCAN(MULTI PHASE)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dirty="0" smtClean="0"/>
              <a:t>‘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equilibrium’ phase scan at 180 s to help identify and characterize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primary liver tumours (quadruple phase). Terminology may be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potentially confusing, as some centers may consider a triple phase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scan to include arterial, portal and delayed scans. Non contrast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examinations have limited usefulness. Haemangiomas often show a characteristic peripheral discontinuous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nodular enhancement and progressive centripetal ‘fill-in’.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After the initial dual- or triple-phase protocol, delayed images at 5 and 10 min are obtained through the lesion.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84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of liver lesion </a:t>
            </a:r>
            <a:r>
              <a:rPr lang="en-US" dirty="0" err="1" smtClean="0"/>
              <a:t>ct</a:t>
            </a:r>
            <a:r>
              <a:rPr lang="en-US" dirty="0" smtClean="0"/>
              <a:t> scan </a:t>
            </a:r>
            <a:endParaRPr lang="en-US" dirty="0"/>
          </a:p>
        </p:txBody>
      </p:sp>
      <p:pic>
        <p:nvPicPr>
          <p:cNvPr id="3074" name="Picture 2" descr="Non-neoplastic hepatopancreatobiliary lesions simulating malignancy: can we  differentiate? | Insights into Imaging | Full Tex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61" y="1600200"/>
            <a:ext cx="5579027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3850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لوان متوسطة">
  <a:themeElements>
    <a:clrScheme name="ألوان متوسطة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ألوان متوسطة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ألوان متوسطة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549</TotalTime>
  <Words>685</Words>
  <Application>Microsoft Office PowerPoint</Application>
  <PresentationFormat>On-screen Show (4:3)</PresentationFormat>
  <Paragraphs>86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StoneSansStd-Semibold</vt:lpstr>
      <vt:lpstr>Times New Roman</vt:lpstr>
      <vt:lpstr>Tw Cen MT</vt:lpstr>
      <vt:lpstr>Wingdings</vt:lpstr>
      <vt:lpstr>Wingdings 2</vt:lpstr>
      <vt:lpstr>ألوان متوسطة</vt:lpstr>
      <vt:lpstr>PowerPoint Presentation</vt:lpstr>
      <vt:lpstr>methods of imaging the hepatobiliary system</vt:lpstr>
      <vt:lpstr>Computed tomography of the liver and biliary tree</vt:lpstr>
      <vt:lpstr>indications</vt:lpstr>
      <vt:lpstr>Computed tomography</vt:lpstr>
      <vt:lpstr>Ct multiphase(very important)</vt:lpstr>
      <vt:lpstr>Anatomy of abdomen </vt:lpstr>
      <vt:lpstr>Technique </vt:lpstr>
      <vt:lpstr>Ct multiphase(very important)</vt:lpstr>
      <vt:lpstr>Ct multiphase(very important)</vt:lpstr>
      <vt:lpstr>CT  SCAN(MULTIPHASE)</vt:lpstr>
      <vt:lpstr>CT  SCAN(MULTI PHASE)</vt:lpstr>
      <vt:lpstr>PowerPoint Presentation</vt:lpstr>
      <vt:lpstr>CT  SCAN(MULTI PHASE)</vt:lpstr>
      <vt:lpstr>Case of liver lesion ct scan 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Maher</cp:lastModifiedBy>
  <cp:revision>27</cp:revision>
  <dcterms:created xsi:type="dcterms:W3CDTF">2021-12-06T19:06:58Z</dcterms:created>
  <dcterms:modified xsi:type="dcterms:W3CDTF">2023-11-20T17:34:08Z</dcterms:modified>
</cp:coreProperties>
</file>