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22"/>
  </p:notesMasterIdLst>
  <p:sldIdLst>
    <p:sldId id="307" r:id="rId2"/>
    <p:sldId id="308" r:id="rId3"/>
    <p:sldId id="306" r:id="rId4"/>
    <p:sldId id="257" r:id="rId5"/>
    <p:sldId id="258" r:id="rId6"/>
    <p:sldId id="309" r:id="rId7"/>
    <p:sldId id="310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311" r:id="rId18"/>
    <p:sldId id="312" r:id="rId19"/>
    <p:sldId id="313" r:id="rId20"/>
    <p:sldId id="314" r:id="rId21"/>
  </p:sldIdLst>
  <p:sldSz cx="9144000" cy="6858000" type="screen4x3"/>
  <p:notesSz cx="6858000" cy="9144000"/>
  <p:defaultTextStyle>
    <a:defPPr>
      <a:defRPr lang="ar-IQ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1038" autoAdjust="0"/>
  </p:normalViewPr>
  <p:slideViewPr>
    <p:cSldViewPr>
      <p:cViewPr varScale="1">
        <p:scale>
          <a:sx n="77" d="100"/>
          <a:sy n="77" d="100"/>
        </p:scale>
        <p:origin x="120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06003D-BA14-431F-8C3C-E616287B96F1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4E3DF2-D3A4-43D9-8EEC-CC539EF00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955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4E3DF2-D3A4-43D9-8EEC-CC539EF00F2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7341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مستطيل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مستطيل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BEBE17DD-45D4-439C-B99C-5725158617EB}" type="datetimeFigureOut">
              <a:rPr lang="ar-IQ" smtClean="0"/>
              <a:t>02/04/1445</a:t>
            </a:fld>
            <a:endParaRPr lang="ar-IQ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ar-IQ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A2A63F9-C949-46A3-A27A-7932D845828E}" type="slidenum">
              <a:rPr lang="ar-IQ" smtClean="0"/>
              <a:t>‹#›</a:t>
            </a:fld>
            <a:endParaRPr lang="ar-IQ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E17DD-45D4-439C-B99C-5725158617EB}" type="datetimeFigureOut">
              <a:rPr lang="ar-IQ" smtClean="0"/>
              <a:t>02/04/1445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A2A63F9-C949-46A3-A27A-7932D845828E}" type="slidenum">
              <a:rPr lang="ar-IQ" smtClean="0"/>
              <a:t>‹#›</a:t>
            </a:fld>
            <a:endParaRPr lang="ar-IQ"/>
          </a:p>
        </p:txBody>
      </p:sp>
      <p:sp>
        <p:nvSpPr>
          <p:cNvPr id="8" name="عنصر نائب للمحتوى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7" name="مستطيل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مستطيل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مستطيل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2" name="عنصر نائب للتاريخ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E17DD-45D4-439C-B99C-5725158617EB}" type="datetimeFigureOut">
              <a:rPr lang="ar-IQ" smtClean="0"/>
              <a:t>02/04/1445</a:t>
            </a:fld>
            <a:endParaRPr lang="ar-IQ"/>
          </a:p>
        </p:txBody>
      </p:sp>
      <p:sp>
        <p:nvSpPr>
          <p:cNvPr id="13" name="عنصر نائب لرقم الشريحة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DA2A63F9-C949-46A3-A27A-7932D845828E}" type="slidenum">
              <a:rPr lang="ar-IQ" smtClean="0"/>
              <a:t>‹#›</a:t>
            </a:fld>
            <a:endParaRPr lang="ar-IQ"/>
          </a:p>
        </p:txBody>
      </p:sp>
      <p:sp>
        <p:nvSpPr>
          <p:cNvPr id="14" name="عنصر نائب للتذييل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ar-IQ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صر نائب للمحتوى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8" name="عنصر نائب للتاريخ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EBE17DD-45D4-439C-B99C-5725158617EB}" type="datetimeFigureOut">
              <a:rPr lang="ar-IQ" smtClean="0"/>
              <a:t>02/04/1445</a:t>
            </a:fld>
            <a:endParaRPr lang="ar-IQ"/>
          </a:p>
        </p:txBody>
      </p:sp>
      <p:sp>
        <p:nvSpPr>
          <p:cNvPr id="10" name="عنصر نائب لرقم الشريحة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DA2A63F9-C949-46A3-A27A-7932D845828E}" type="slidenum">
              <a:rPr lang="ar-IQ" smtClean="0"/>
              <a:t>‹#›</a:t>
            </a:fld>
            <a:endParaRPr lang="ar-IQ"/>
          </a:p>
        </p:txBody>
      </p:sp>
      <p:sp>
        <p:nvSpPr>
          <p:cNvPr id="12" name="عنصر نائب للتذييل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ar-IQ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EBE17DD-45D4-439C-B99C-5725158617EB}" type="datetimeFigureOut">
              <a:rPr lang="ar-IQ" smtClean="0"/>
              <a:t>02/04/1445</a:t>
            </a:fld>
            <a:endParaRPr lang="ar-IQ"/>
          </a:p>
        </p:txBody>
      </p:sp>
      <p:sp>
        <p:nvSpPr>
          <p:cNvPr id="12" name="عنصر نائب لرقم الشريحة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DA2A63F9-C949-46A3-A27A-7932D845828E}" type="slidenum">
              <a:rPr lang="ar-IQ" smtClean="0"/>
              <a:t>‹#›</a:t>
            </a:fld>
            <a:endParaRPr lang="ar-IQ"/>
          </a:p>
        </p:txBody>
      </p:sp>
      <p:sp>
        <p:nvSpPr>
          <p:cNvPr id="14" name="عنصر نائب للتذييل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ar-IQ"/>
          </a:p>
        </p:txBody>
      </p:sp>
      <p:sp>
        <p:nvSpPr>
          <p:cNvPr id="16" name="عنصر نائب للنص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5" name="عنصر نائب للنص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E17DD-45D4-439C-B99C-5725158617EB}" type="datetimeFigureOut">
              <a:rPr lang="ar-IQ" smtClean="0"/>
              <a:t>02/04/1445</a:t>
            </a:fld>
            <a:endParaRPr lang="ar-IQ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A2A63F9-C949-46A3-A27A-7932D845828E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E17DD-45D4-439C-B99C-5725158617EB}" type="datetimeFigureOut">
              <a:rPr lang="ar-IQ" smtClean="0"/>
              <a:t>02/04/1445</a:t>
            </a:fld>
            <a:endParaRPr lang="ar-IQ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A2A63F9-C949-46A3-A27A-7932D845828E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E17DD-45D4-439C-B99C-5725158617EB}" type="datetimeFigureOut">
              <a:rPr lang="ar-IQ" smtClean="0"/>
              <a:t>02/04/1445</a:t>
            </a:fld>
            <a:endParaRPr lang="ar-IQ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A2A63F9-C949-46A3-A27A-7932D845828E}" type="slidenum">
              <a:rPr lang="ar-IQ" smtClean="0"/>
              <a:t>‹#›</a:t>
            </a:fld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9" name="عنصر نائب للمحتوى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8" name="مستطيل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مستطيل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مستطيل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1" name="مستطيل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عنصر نائب للتاريخ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BEBE17DD-45D4-439C-B99C-5725158617EB}" type="datetimeFigureOut">
              <a:rPr lang="ar-IQ" smtClean="0"/>
              <a:t>02/04/1445</a:t>
            </a:fld>
            <a:endParaRPr lang="ar-IQ"/>
          </a:p>
        </p:txBody>
      </p:sp>
      <p:sp>
        <p:nvSpPr>
          <p:cNvPr id="13" name="عنصر نائب لرقم الشريحة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DA2A63F9-C949-46A3-A27A-7932D845828E}" type="slidenum">
              <a:rPr lang="ar-IQ" smtClean="0"/>
              <a:t>‹#›</a:t>
            </a:fld>
            <a:endParaRPr lang="ar-IQ"/>
          </a:p>
        </p:txBody>
      </p:sp>
      <p:sp>
        <p:nvSpPr>
          <p:cNvPr id="14" name="عنصر نائب للتذييل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ar-IQ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E17DD-45D4-439C-B99C-5725158617EB}" type="datetimeFigureOut">
              <a:rPr lang="ar-IQ" smtClean="0"/>
              <a:t>02/04/1445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A63F9-C949-46A3-A27A-7932D845828E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عنوان ونص عموديان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BEBE17DD-45D4-439C-B99C-5725158617EB}" type="datetimeFigureOut">
              <a:rPr lang="ar-IQ" smtClean="0"/>
              <a:t>02/04/1445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ar-IQ"/>
          </a:p>
        </p:txBody>
      </p:sp>
      <p:sp>
        <p:nvSpPr>
          <p:cNvPr id="7" name="مستطيل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مستطيل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مستطيل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DA2A63F9-C949-46A3-A27A-7932D845828E}" type="slidenum">
              <a:rPr lang="ar-IQ" smtClean="0"/>
              <a:t>‹#›</a:t>
            </a:fld>
            <a:endParaRPr lang="ar-IQ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EBE17DD-45D4-439C-B99C-5725158617EB}" type="datetimeFigureOut">
              <a:rPr lang="ar-IQ" smtClean="0"/>
              <a:t>02/04/1445</a:t>
            </a:fld>
            <a:endParaRPr lang="ar-IQ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ar-IQ"/>
          </a:p>
        </p:txBody>
      </p:sp>
      <p:sp>
        <p:nvSpPr>
          <p:cNvPr id="7" name="مستطيل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مستطيل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مستطيل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DA2A63F9-C949-46A3-A27A-7932D845828E}" type="slidenum">
              <a:rPr lang="ar-IQ" smtClean="0"/>
              <a:t>‹#›</a:t>
            </a:fld>
            <a:endParaRPr lang="ar-IQ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r" rtl="1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rtl="1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r" rtl="1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r" rtl="1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r" rtl="1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r" rtl="1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r" rtl="1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r" rtl="1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r" rtl="1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Glenoid_fossa" TargetMode="External"/><Relationship Id="rId2" Type="http://schemas.openxmlformats.org/officeDocument/2006/relationships/hyperlink" Target="https://en.wikipedia.org/wiki/Shoulder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en.wikipedia.org/wiki/Humerus" TargetMode="External"/><Relationship Id="rId4" Type="http://schemas.openxmlformats.org/officeDocument/2006/relationships/hyperlink" Target="https://en.wikipedia.org/wiki/Scapula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Lec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ar-IQ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  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Radiographic techniques(X 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Ray 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Department</a:t>
            </a:r>
            <a:endParaRPr lang="ar-IQ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Content Placeholder 6"/>
          <p:cNvPicPr>
            <a:picLocks noGrp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071448"/>
            <a:ext cx="5595074" cy="36004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2286000" y="1628800"/>
            <a:ext cx="50223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0"/>
              </a:spcBef>
              <a:spcAft>
                <a:spcPts val="0"/>
              </a:spcAft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By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spcBef>
                <a:spcPts val="20"/>
              </a:spcBef>
              <a:spcAft>
                <a:spcPts val="0"/>
              </a:spcAft>
            </a:pPr>
            <a:r>
              <a:rPr lang="en-US" b="1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Layth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Kareem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spcBef>
                <a:spcPts val="20"/>
              </a:spcBef>
              <a:spcAft>
                <a:spcPts val="0"/>
              </a:spcAft>
            </a:pPr>
            <a:r>
              <a:rPr lang="en-US" b="1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Ms.c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in MRI applications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spcBef>
                <a:spcPts val="20"/>
              </a:spcBef>
              <a:spcAft>
                <a:spcPts val="0"/>
              </a:spcAft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radiographic techniques for upper </a:t>
            </a:r>
            <a:r>
              <a:rPr lang="en-US" b="1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limbs(lec3)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spcBef>
                <a:spcPts val="20"/>
              </a:spcBef>
              <a:spcAft>
                <a:spcPts val="0"/>
              </a:spcAft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33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Recommended </a:t>
            </a:r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position</a:t>
            </a:r>
            <a:endParaRPr lang="ar-IQ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Shoulder –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survey ( basic position)</a:t>
            </a:r>
          </a:p>
          <a:p>
            <a:pPr marL="0" indent="0" algn="l">
              <a:buNone/>
            </a:pP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1.Antero-posterior AP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(15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degrees neutral rotation)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erect/sitting</a:t>
            </a:r>
          </a:p>
          <a:p>
            <a:pPr marL="0" indent="0" algn="l">
              <a:buNone/>
            </a:pP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Lateral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( basic)</a:t>
            </a:r>
            <a:endParaRPr lang="en-US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l">
              <a:buNone/>
            </a:pP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.Supero-inferior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(axial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)…. Sitting  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l">
              <a:buNone/>
            </a:pP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Infero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- superior (axial)…supine </a:t>
            </a:r>
          </a:p>
          <a:p>
            <a:pPr marL="0" indent="0" algn="l">
              <a:buNone/>
            </a:pP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Stryker notch view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l">
              <a:buNone/>
            </a:pP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2505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Shoulder joint anatomy</a:t>
            </a:r>
            <a:endParaRPr lang="ar-IQ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sz="3200" dirty="0"/>
              <a:t>The </a:t>
            </a:r>
            <a:r>
              <a:rPr lang="en-US" sz="3200" b="1" dirty="0"/>
              <a:t>shoulder joint</a:t>
            </a:r>
            <a:r>
              <a:rPr lang="en-US" sz="3200" dirty="0"/>
              <a:t> (or </a:t>
            </a:r>
            <a:r>
              <a:rPr lang="en-US" sz="3200" b="1" dirty="0" err="1"/>
              <a:t>glenohumeral</a:t>
            </a:r>
            <a:r>
              <a:rPr lang="en-US" sz="3200" b="1" dirty="0"/>
              <a:t> joint</a:t>
            </a:r>
            <a:r>
              <a:rPr lang="en-US" sz="3200" dirty="0"/>
              <a:t> from Greek </a:t>
            </a:r>
            <a:r>
              <a:rPr lang="en-US" sz="3200" i="1" dirty="0" err="1"/>
              <a:t>glene</a:t>
            </a:r>
            <a:r>
              <a:rPr lang="en-US" sz="3200" dirty="0"/>
              <a:t>, eyeball, + -</a:t>
            </a:r>
            <a:r>
              <a:rPr lang="en-US" sz="3200" i="1" dirty="0" err="1"/>
              <a:t>oid</a:t>
            </a:r>
            <a:r>
              <a:rPr lang="en-US" sz="3200" dirty="0"/>
              <a:t>, 'form of', + Latin </a:t>
            </a:r>
            <a:r>
              <a:rPr lang="en-US" sz="3200" i="1" dirty="0" err="1"/>
              <a:t>humerus</a:t>
            </a:r>
            <a:r>
              <a:rPr lang="en-US" sz="3200" dirty="0"/>
              <a:t>, </a:t>
            </a:r>
            <a:r>
              <a:rPr lang="en-US" sz="3200" dirty="0">
                <a:hlinkClick r:id="rId2" tooltip="Shoulder"/>
              </a:rPr>
              <a:t>shoulder</a:t>
            </a:r>
            <a:r>
              <a:rPr lang="en-US" sz="3200" dirty="0" smtClean="0"/>
              <a:t>)</a:t>
            </a:r>
          </a:p>
          <a:p>
            <a:pPr algn="just"/>
            <a:r>
              <a:rPr lang="en-US" sz="3200" dirty="0" smtClean="0"/>
              <a:t> </a:t>
            </a:r>
            <a:r>
              <a:rPr lang="en-US" sz="3200" b="1" dirty="0"/>
              <a:t>The shoulder joint is a ball-and-socket joint between the scapula and the </a:t>
            </a:r>
            <a:r>
              <a:rPr lang="en-US" sz="3200" b="1" dirty="0" err="1"/>
              <a:t>humerus</a:t>
            </a:r>
            <a:r>
              <a:rPr lang="en-US" sz="3200" b="1" dirty="0"/>
              <a:t>.</a:t>
            </a:r>
            <a:r>
              <a:rPr lang="en-US" sz="3200" dirty="0"/>
              <a:t> </a:t>
            </a:r>
          </a:p>
          <a:p>
            <a:pPr algn="just"/>
            <a:r>
              <a:rPr lang="en-US" sz="3200" dirty="0" smtClean="0"/>
              <a:t>It </a:t>
            </a:r>
            <a:r>
              <a:rPr lang="en-US" sz="3200" dirty="0"/>
              <a:t>involves an articulation between the </a:t>
            </a:r>
            <a:r>
              <a:rPr lang="en-US" sz="3200" dirty="0">
                <a:hlinkClick r:id="rId3" tooltip="Glenoid fossa"/>
              </a:rPr>
              <a:t>glenoid fossa</a:t>
            </a:r>
            <a:r>
              <a:rPr lang="en-US" sz="3200" dirty="0"/>
              <a:t> of the </a:t>
            </a:r>
            <a:r>
              <a:rPr lang="en-US" sz="3200" dirty="0">
                <a:hlinkClick r:id="rId4" tooltip="Scapula"/>
              </a:rPr>
              <a:t>scapula</a:t>
            </a:r>
            <a:r>
              <a:rPr lang="en-US" sz="3200" dirty="0"/>
              <a:t> (shoulder blade) and the head of the </a:t>
            </a:r>
            <a:r>
              <a:rPr lang="en-US" sz="3200" dirty="0" err="1">
                <a:hlinkClick r:id="rId5" tooltip="Humerus"/>
              </a:rPr>
              <a:t>humerus</a:t>
            </a:r>
            <a:r>
              <a:rPr lang="en-US" sz="3200" dirty="0"/>
              <a:t> (upper arm bone). </a:t>
            </a:r>
            <a:endParaRPr lang="en-US" sz="3200" dirty="0" smtClean="0"/>
          </a:p>
          <a:p>
            <a:pPr algn="just"/>
            <a:r>
              <a:rPr lang="en-US" sz="3200" dirty="0" smtClean="0"/>
              <a:t>it </a:t>
            </a:r>
            <a:r>
              <a:rPr lang="en-US" sz="3200" dirty="0"/>
              <a:t>is the most mobile joint of the human body.</a:t>
            </a:r>
          </a:p>
        </p:txBody>
      </p:sp>
    </p:spTree>
    <p:extLst>
      <p:ext uri="{BB962C8B-B14F-4D97-AF65-F5344CB8AC3E}">
        <p14:creationId xmlns:p14="http://schemas.microsoft.com/office/powerpoint/2010/main" val="38117132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12648" y="409303"/>
            <a:ext cx="8153400" cy="990600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shoulder joint x </a:t>
            </a:r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ray anatomy</a:t>
            </a:r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ar-IQ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AutoShape 4" descr="Anterior Shoulder Dislocation - General Review | Medical anatomy, Medical  radiography, Radiology studen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Anterior Shoulder Dislocation - General Review | Medical anatomy, Medical  radiography, Radiology student"/>
          <p:cNvSpPr>
            <a:spLocks noChangeAspect="1" noChangeArrowheads="1"/>
          </p:cNvSpPr>
          <p:nvPr/>
        </p:nvSpPr>
        <p:spPr bwMode="auto">
          <a:xfrm>
            <a:off x="307975" y="18864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760" y="1586410"/>
            <a:ext cx="4810125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5684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320040" lvl="0" indent="-320040">
              <a:spcBef>
                <a:spcPts val="700"/>
              </a:spcBef>
            </a:pPr>
            <a:r>
              <a:rPr lang="en-US" sz="2400" b="1" dirty="0" smtClean="0">
                <a:solidFill>
                  <a:prstClr val="black"/>
                </a:solidFill>
                <a:ea typeface="+mn-ea"/>
                <a:cs typeface="+mn-cs"/>
              </a:rPr>
              <a:t>1</a:t>
            </a:r>
            <a:r>
              <a:rPr lang="en-US" sz="2400" b="1" dirty="0" smtClean="0">
                <a:solidFill>
                  <a:prstClr val="black"/>
                </a:solidFill>
                <a:ea typeface="+mn-ea"/>
                <a:cs typeface="+mn-cs"/>
              </a:rPr>
              <a:t>.</a:t>
            </a:r>
            <a:r>
              <a:rPr lang="en-US" sz="2000" b="1" dirty="0" smtClean="0">
                <a:solidFill>
                  <a:prstClr val="black"/>
                </a:solidFill>
                <a:ea typeface="+mn-ea"/>
                <a:cs typeface="+mn-cs"/>
              </a:rPr>
              <a:t> </a:t>
            </a:r>
            <a:r>
              <a:rPr lang="en-US" sz="2800" b="1" dirty="0" smtClean="0">
                <a:solidFill>
                  <a:prstClr val="black"/>
                </a:solidFill>
                <a:ea typeface="+mn-ea"/>
                <a:cs typeface="+mn-cs"/>
              </a:rPr>
              <a:t>shoulder AP( neutral rotation)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92492" y="1484784"/>
            <a:ext cx="8279832" cy="5069160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Position</a:t>
            </a:r>
          </a:p>
          <a:p>
            <a:pPr marL="0" indent="0" algn="l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1.the patient is placed either in supine position or in erect position </a:t>
            </a:r>
          </a:p>
          <a:p>
            <a:pPr marL="0" indent="0" algn="l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2. Adhere shoulder to image receptor (IR) </a:t>
            </a:r>
          </a:p>
          <a:p>
            <a:pPr marL="0" indent="0" algn="l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3. Place coracoid process on the center of (IR) and place the (IR) 5 cm above the shoulder </a:t>
            </a:r>
          </a:p>
          <a:p>
            <a:pPr marL="0" indent="0" algn="l"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Direction and centring of the X-ray beam</a:t>
            </a:r>
          </a:p>
          <a:p>
            <a:pPr marL="0" indent="0" algn="l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• project perpendicularly toward coracoid process</a:t>
            </a:r>
          </a:p>
          <a:p>
            <a:pPr marL="0" indent="0" algn="l"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Respiration</a:t>
            </a:r>
          </a:p>
          <a:p>
            <a:pPr marL="0" indent="0" algn="l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Suspended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l">
              <a:buNone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348549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prstClr val="black"/>
                </a:solidFill>
              </a:rPr>
              <a:t>shoulder AP( neutral rotation)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899592" y="1556792"/>
            <a:ext cx="5958408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IR size </a:t>
            </a:r>
          </a:p>
          <a:p>
            <a:pPr algn="l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25*30 cm(10*12)</a:t>
            </a:r>
          </a:p>
          <a:p>
            <a:pPr algn="l"/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SID</a:t>
            </a:r>
          </a:p>
          <a:p>
            <a:pPr algn="l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100 cm</a:t>
            </a:r>
          </a:p>
          <a:p>
            <a:pPr algn="l"/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Collimation</a:t>
            </a:r>
          </a:p>
          <a:p>
            <a:pPr algn="l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Include 2/3 of clavicle and 1/3 of proximal portion of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numerus </a:t>
            </a:r>
          </a:p>
          <a:p>
            <a:pPr algn="l"/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Kvp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=65</a:t>
            </a:r>
          </a:p>
          <a:p>
            <a:pPr algn="l"/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mAs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=16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9104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Cv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b="1" dirty="0">
                <a:solidFill>
                  <a:prstClr val="black"/>
                </a:solidFill>
              </a:rPr>
              <a:t>shoulder AP( neutral rotation)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484784"/>
            <a:ext cx="9144000" cy="5544616"/>
          </a:xfrm>
        </p:spPr>
        <p:txBody>
          <a:bodyPr/>
          <a:lstStyle/>
          <a:p>
            <a:pPr marL="0" indent="0" algn="just">
              <a:buNone/>
            </a:pPr>
            <a:r>
              <a:rPr lang="en-US" sz="3200" b="1" dirty="0" smtClean="0"/>
              <a:t>Pathology</a:t>
            </a:r>
            <a:r>
              <a:rPr lang="en-US" dirty="0" smtClean="0"/>
              <a:t>                                                                      </a:t>
            </a:r>
          </a:p>
          <a:p>
            <a:pPr marL="0" indent="0" algn="just">
              <a:buNone/>
            </a:pPr>
            <a:r>
              <a:rPr lang="en-US" dirty="0" smtClean="0"/>
              <a:t>Fracture of distal </a:t>
            </a:r>
            <a:r>
              <a:rPr lang="en-US" dirty="0" err="1" smtClean="0"/>
              <a:t>humerus</a:t>
            </a:r>
            <a:r>
              <a:rPr lang="en-US" dirty="0" smtClean="0"/>
              <a:t> and clavicle, dislocation subluxation and calcification of shoulder joint                      </a:t>
            </a:r>
          </a:p>
          <a:p>
            <a:pPr marL="0" indent="0" algn="just">
              <a:buNone/>
            </a:pPr>
            <a:r>
              <a:rPr lang="en-US" sz="3200" b="1" dirty="0" smtClean="0"/>
              <a:t>Region </a:t>
            </a:r>
            <a:r>
              <a:rPr lang="en-US" dirty="0" smtClean="0"/>
              <a:t>                                                                          </a:t>
            </a:r>
          </a:p>
          <a:p>
            <a:pPr marL="0" indent="0" algn="just">
              <a:buNone/>
            </a:pPr>
            <a:r>
              <a:rPr lang="en-US" dirty="0" err="1" smtClean="0"/>
              <a:t>glenohumeral</a:t>
            </a:r>
            <a:r>
              <a:rPr lang="en-US" dirty="0" smtClean="0"/>
              <a:t> joint, scapula, proximal </a:t>
            </a:r>
            <a:r>
              <a:rPr lang="en-US" dirty="0" err="1" smtClean="0"/>
              <a:t>humerus</a:t>
            </a:r>
            <a:r>
              <a:rPr lang="en-US" dirty="0" smtClean="0"/>
              <a:t>, clavicle        </a:t>
            </a:r>
          </a:p>
          <a:p>
            <a:pPr marL="0" indent="0" algn="just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                              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8616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Antero-posterior (15 degrees) erect – survey image</a:t>
            </a:r>
            <a:endParaRPr lang="ar-IQ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56792"/>
            <a:ext cx="3600400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307" y="1556792"/>
            <a:ext cx="3960440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48549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Shoulder lateral (patient position ) </a:t>
            </a:r>
            <a:endParaRPr lang="ar-IQ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لا يتوفر وصف للصورة.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628800"/>
            <a:ext cx="6984776" cy="5141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48549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Shoulder lat</a:t>
            </a:r>
            <a:r>
              <a:rPr lang="en-US" dirty="0" smtClean="0"/>
              <a:t>eral 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b="1" dirty="0" smtClean="0"/>
              <a:t>position</a:t>
            </a:r>
            <a:endParaRPr lang="en-US" b="1" dirty="0" smtClean="0"/>
          </a:p>
          <a:p>
            <a:pPr marL="0" indent="0" algn="l">
              <a:buNone/>
            </a:pPr>
            <a:r>
              <a:rPr lang="en-US" dirty="0" smtClean="0"/>
              <a:t>1.The patient is placed either in supine position or in erect position.</a:t>
            </a:r>
          </a:p>
          <a:p>
            <a:pPr marL="0" indent="0" algn="l">
              <a:buNone/>
            </a:pPr>
            <a:r>
              <a:rPr lang="en-US" dirty="0" smtClean="0"/>
              <a:t>2.Place the </a:t>
            </a:r>
            <a:r>
              <a:rPr lang="en-US" dirty="0" err="1" smtClean="0"/>
              <a:t>the</a:t>
            </a:r>
            <a:r>
              <a:rPr lang="en-US" dirty="0" smtClean="0"/>
              <a:t> filming shoulder on the image receptor (IR)</a:t>
            </a:r>
          </a:p>
          <a:p>
            <a:pPr marL="0" indent="0" algn="l">
              <a:buNone/>
            </a:pPr>
            <a:r>
              <a:rPr lang="en-US" dirty="0" smtClean="0"/>
              <a:t>3.Abduct </a:t>
            </a:r>
            <a:r>
              <a:rPr lang="en-US" dirty="0" err="1" smtClean="0"/>
              <a:t>humerus</a:t>
            </a:r>
            <a:r>
              <a:rPr lang="en-US" dirty="0" smtClean="0"/>
              <a:t> 90 while flex forearm90. </a:t>
            </a:r>
          </a:p>
          <a:p>
            <a:pPr marL="0" indent="0" algn="l">
              <a:buNone/>
            </a:pPr>
            <a:r>
              <a:rPr lang="en-US" b="1" dirty="0" smtClean="0"/>
              <a:t>IR size</a:t>
            </a:r>
          </a:p>
          <a:p>
            <a:pPr marL="0" indent="0" algn="l">
              <a:buNone/>
            </a:pPr>
            <a:r>
              <a:rPr lang="en-US" dirty="0" smtClean="0"/>
              <a:t>25*30cm(10*12 inch)</a:t>
            </a: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15348549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Shoulder lateral </a:t>
            </a:r>
            <a:endParaRPr lang="ar-IQ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 algn="l">
              <a:buNone/>
            </a:pPr>
            <a:r>
              <a:rPr lang="en-US" b="1" dirty="0" smtClean="0"/>
              <a:t>Region</a:t>
            </a:r>
          </a:p>
          <a:p>
            <a:pPr marL="0" indent="0" algn="l">
              <a:buNone/>
            </a:pPr>
            <a:r>
              <a:rPr lang="en-US" dirty="0" err="1" smtClean="0"/>
              <a:t>Glenohumeral</a:t>
            </a:r>
            <a:r>
              <a:rPr lang="en-US" dirty="0" smtClean="0"/>
              <a:t> </a:t>
            </a:r>
            <a:r>
              <a:rPr lang="en-US" dirty="0" err="1" smtClean="0"/>
              <a:t>joint,scapula</a:t>
            </a:r>
            <a:r>
              <a:rPr lang="en-US" dirty="0" smtClean="0"/>
              <a:t>, proximal </a:t>
            </a:r>
            <a:r>
              <a:rPr lang="en-US" dirty="0" err="1" smtClean="0"/>
              <a:t>humerus,clavicle</a:t>
            </a:r>
            <a:endParaRPr lang="en-US" dirty="0"/>
          </a:p>
          <a:p>
            <a:pPr marL="0" indent="0" algn="l">
              <a:buNone/>
            </a:pPr>
            <a:r>
              <a:rPr lang="en-US" dirty="0" smtClean="0"/>
              <a:t>Pathology </a:t>
            </a:r>
          </a:p>
          <a:p>
            <a:pPr marL="0" indent="0" algn="l">
              <a:buNone/>
            </a:pPr>
            <a:r>
              <a:rPr lang="en-US" dirty="0" smtClean="0"/>
              <a:t>Fracture of distal </a:t>
            </a:r>
            <a:r>
              <a:rPr lang="en-US" dirty="0" err="1" smtClean="0"/>
              <a:t>humerus</a:t>
            </a:r>
            <a:r>
              <a:rPr lang="en-US" dirty="0" smtClean="0"/>
              <a:t> and clavicle, dislocation,</a:t>
            </a:r>
          </a:p>
          <a:p>
            <a:pPr marL="0" indent="0" algn="l">
              <a:buNone/>
            </a:pPr>
            <a:r>
              <a:rPr lang="en-US" dirty="0" smtClean="0"/>
              <a:t>Subluxation and calcification of shoulder joint </a:t>
            </a:r>
          </a:p>
          <a:p>
            <a:pPr marL="0" indent="0" algn="l">
              <a:buNone/>
            </a:pPr>
            <a:r>
              <a:rPr lang="en-US" b="1" dirty="0" smtClean="0"/>
              <a:t>SID</a:t>
            </a:r>
          </a:p>
          <a:p>
            <a:pPr marL="0" indent="0" algn="l">
              <a:buNone/>
            </a:pPr>
            <a:r>
              <a:rPr lang="en-US" dirty="0" smtClean="0"/>
              <a:t>100cm</a:t>
            </a:r>
          </a:p>
          <a:p>
            <a:pPr marL="0" indent="0" algn="l">
              <a:buNone/>
            </a:pPr>
            <a:r>
              <a:rPr lang="en-US" dirty="0" err="1" smtClean="0"/>
              <a:t>Centeral</a:t>
            </a:r>
            <a:r>
              <a:rPr lang="en-US" dirty="0" smtClean="0"/>
              <a:t> </a:t>
            </a:r>
            <a:r>
              <a:rPr lang="en-US" dirty="0" err="1" smtClean="0"/>
              <a:t>ray:project</a:t>
            </a:r>
            <a:r>
              <a:rPr lang="en-US" dirty="0" smtClean="0"/>
              <a:t> perpendicularly toward the center of </a:t>
            </a:r>
            <a:r>
              <a:rPr lang="en-US" dirty="0" err="1" smtClean="0"/>
              <a:t>scaplula</a:t>
            </a:r>
            <a:r>
              <a:rPr lang="en-US" dirty="0" smtClean="0"/>
              <a:t> </a:t>
            </a: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15348549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153400" cy="990600"/>
          </a:xfrm>
        </p:spPr>
        <p:txBody>
          <a:bodyPr/>
          <a:lstStyle/>
          <a:p>
            <a:r>
              <a:rPr lang="en-US" dirty="0" smtClean="0"/>
              <a:t>Shoulder lateral 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Collimation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algn="l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Include half proximal portion of the filming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humerus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l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Evaluation</a:t>
            </a:r>
          </a:p>
          <a:p>
            <a:pPr marL="514350" indent="-514350" algn="l"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1.Check compression or fracture of humeral head</a:t>
            </a:r>
          </a:p>
          <a:p>
            <a:pPr marL="514350" indent="-514350" algn="l"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2.check posterior dislocation </a:t>
            </a:r>
          </a:p>
          <a:p>
            <a:pPr marL="514350" indent="-514350" algn="l">
              <a:buAutoNum type="arabicPeriod"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Kvp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l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70</a:t>
            </a:r>
          </a:p>
          <a:p>
            <a:pPr marL="0" indent="0" algn="l">
              <a:buNone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mAs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l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20</a:t>
            </a:r>
          </a:p>
          <a:p>
            <a:pPr marL="0" indent="0" algn="l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algn="l">
              <a:buNone/>
            </a:pPr>
            <a:endParaRPr lang="ar-IQ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8549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Infero</a:t>
            </a:r>
            <a:r>
              <a:rPr lang="en-US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-superior (alternate)</a:t>
            </a:r>
            <a:endParaRPr lang="ar-IQ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83" y="1556792"/>
            <a:ext cx="3092229" cy="319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0278" y="2060848"/>
            <a:ext cx="3114675" cy="2634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مستطيل 3"/>
          <p:cNvSpPr/>
          <p:nvPr/>
        </p:nvSpPr>
        <p:spPr>
          <a:xfrm>
            <a:off x="3779912" y="148478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Normal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infero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-superior radiograph of the shoulder</a:t>
            </a:r>
            <a:endParaRPr lang="ar-IQ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1115616" y="5380672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/>
            <a:r>
              <a:rPr lang="en-US" sz="3600" b="0" i="0" u="none" strike="noStrike" baseline="0" dirty="0" smtClean="0">
                <a:latin typeface="Avenir-Heavy"/>
              </a:rPr>
              <a:t>Note</a:t>
            </a:r>
          </a:p>
          <a:p>
            <a:pPr algn="l"/>
            <a:r>
              <a:rPr lang="en-US" b="0" i="0" u="none" strike="noStrike" baseline="0" dirty="0" smtClean="0">
                <a:latin typeface="Times New Roman" pitchFamily="18" charset="0"/>
                <a:cs typeface="Times New Roman" pitchFamily="18" charset="0"/>
              </a:rPr>
              <a:t>The most common type of dislocation of</a:t>
            </a:r>
            <a:r>
              <a:rPr lang="en-US" b="0" i="0" u="none" strike="noStrik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0" i="0" u="none" strike="noStrike" baseline="0" dirty="0" smtClean="0">
                <a:latin typeface="Times New Roman" pitchFamily="18" charset="0"/>
                <a:cs typeface="Times New Roman" pitchFamily="18" charset="0"/>
              </a:rPr>
              <a:t>the shoulder is an</a:t>
            </a:r>
            <a:r>
              <a:rPr lang="en-US" b="0" i="0" u="none" strike="noStrik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0" i="0" u="none" strike="noStrike" baseline="0" dirty="0" smtClean="0">
                <a:latin typeface="Times New Roman" pitchFamily="18" charset="0"/>
                <a:cs typeface="Times New Roman" pitchFamily="18" charset="0"/>
              </a:rPr>
              <a:t>anterior dislocation</a:t>
            </a:r>
            <a:r>
              <a:rPr lang="en-US" b="0" i="0" u="none" strike="noStrike" baseline="0" dirty="0" smtClean="0">
                <a:latin typeface="Berling-Roman"/>
              </a:rPr>
              <a:t>,</a:t>
            </a:r>
            <a:endParaRPr lang="ar-IQ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581128"/>
            <a:ext cx="3001226" cy="2276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سهم إلى اليمين 5"/>
          <p:cNvSpPr/>
          <p:nvPr/>
        </p:nvSpPr>
        <p:spPr>
          <a:xfrm>
            <a:off x="4130278" y="5661248"/>
            <a:ext cx="1809874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5348549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Infero</a:t>
            </a: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-superior(Lawrence method )</a:t>
            </a:r>
            <a:endParaRPr lang="ar-IQ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b="1" dirty="0" smtClean="0"/>
              <a:t>Patient position </a:t>
            </a:r>
          </a:p>
          <a:p>
            <a:pPr marL="514350" indent="-514350" algn="l">
              <a:buAutoNum type="arabicPeriod"/>
            </a:pPr>
            <a:r>
              <a:rPr lang="en-US" dirty="0" smtClean="0"/>
              <a:t>The patient is </a:t>
            </a:r>
            <a:r>
              <a:rPr lang="en-US" dirty="0" err="1" smtClean="0"/>
              <a:t>palced</a:t>
            </a:r>
            <a:r>
              <a:rPr lang="en-US" dirty="0" smtClean="0"/>
              <a:t> in supine position supporting the head with a pillow and the head is in rotation toward the opposite side of filming table.</a:t>
            </a:r>
          </a:p>
          <a:p>
            <a:pPr marL="514350" indent="-514350" algn="l">
              <a:buAutoNum type="arabicPeriod"/>
            </a:pPr>
            <a:r>
              <a:rPr lang="en-US" dirty="0" smtClean="0"/>
              <a:t>2.put the arm in complete abduction and face the palm upward.</a:t>
            </a:r>
          </a:p>
          <a:p>
            <a:pPr marL="514350" indent="-514350" algn="l">
              <a:buAutoNum type="arabicPeriod"/>
            </a:pPr>
            <a:r>
              <a:rPr lang="en-US" dirty="0" smtClean="0"/>
              <a:t>3.place neck adhere to image receptor (IR) standing erectly.  </a:t>
            </a: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15348549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23528" y="123824"/>
            <a:ext cx="8153400" cy="990600"/>
          </a:xfrm>
        </p:spPr>
        <p:txBody>
          <a:bodyPr>
            <a:normAutofit/>
          </a:bodyPr>
          <a:lstStyle/>
          <a:p>
            <a:r>
              <a:rPr lang="en-US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Infero</a:t>
            </a:r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-superior position </a:t>
            </a:r>
            <a:endParaRPr lang="ar-IQ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 algn="l">
              <a:buNone/>
            </a:pP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IR size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algn="l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25*30 (10*12 inch)</a:t>
            </a:r>
          </a:p>
          <a:p>
            <a:pPr marL="0" indent="0" algn="l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SID =100 cm </a:t>
            </a:r>
          </a:p>
          <a:p>
            <a:pPr marL="0" indent="0" algn="l"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Central ray </a:t>
            </a:r>
          </a:p>
          <a:p>
            <a:pPr marL="0" indent="0" algn="l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Project perpendicularly at axilla and humeral head </a:t>
            </a:r>
          </a:p>
          <a:p>
            <a:pPr marL="0" indent="0" algn="l"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Respiration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algn="l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-suspended </a:t>
            </a:r>
          </a:p>
          <a:p>
            <a:pPr marL="0" indent="0" algn="l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Collimation ( same)</a:t>
            </a:r>
          </a:p>
          <a:p>
            <a:pPr marL="0" indent="0" algn="l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Evaluation (same)</a:t>
            </a:r>
          </a:p>
          <a:p>
            <a:pPr marL="0" indent="0" algn="l">
              <a:buNone/>
            </a:pP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Kvp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mAs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(same)</a:t>
            </a:r>
          </a:p>
          <a:p>
            <a:pPr marL="0" indent="0" algn="l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8549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Shoulder </a:t>
            </a:r>
            <a:r>
              <a:rPr lang="en-US" dirty="0" err="1" smtClean="0"/>
              <a:t>supero</a:t>
            </a:r>
            <a:r>
              <a:rPr lang="en-US" dirty="0" smtClean="0"/>
              <a:t>- inferior </a:t>
            </a:r>
            <a:endParaRPr lang="ar-IQ" dirty="0"/>
          </a:p>
        </p:txBody>
      </p:sp>
      <p:pic>
        <p:nvPicPr>
          <p:cNvPr id="2050" name="Picture 2" descr="The Shoulder - Clark's Positioning In Radiography - by A. S. Whitley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484784"/>
            <a:ext cx="4943177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90565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Superio</a:t>
            </a:r>
            <a:r>
              <a:rPr lang="en-US" dirty="0" smtClean="0"/>
              <a:t>-inferior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b="1" dirty="0" smtClean="0"/>
              <a:t>Region</a:t>
            </a:r>
          </a:p>
          <a:p>
            <a:pPr marL="0" indent="0">
              <a:buNone/>
            </a:pPr>
            <a:r>
              <a:rPr lang="en-US" sz="3200" b="1" dirty="0" smtClean="0"/>
              <a:t>pathology</a:t>
            </a:r>
          </a:p>
          <a:p>
            <a:pPr marL="0" indent="0">
              <a:buNone/>
            </a:pPr>
            <a:r>
              <a:rPr lang="en-US" sz="3200" b="1" dirty="0" smtClean="0"/>
              <a:t>IR size</a:t>
            </a:r>
          </a:p>
          <a:p>
            <a:pPr marL="0" indent="0">
              <a:buNone/>
            </a:pPr>
            <a:r>
              <a:rPr lang="en-US" sz="3200" b="1" dirty="0" smtClean="0"/>
              <a:t> SID</a:t>
            </a:r>
          </a:p>
          <a:p>
            <a:pPr marL="0" indent="0">
              <a:buNone/>
            </a:pPr>
            <a:r>
              <a:rPr lang="en-US" sz="3200" b="1" dirty="0" smtClean="0"/>
              <a:t>central </a:t>
            </a:r>
            <a:r>
              <a:rPr lang="en-US" sz="3200" b="1" dirty="0" err="1" smtClean="0"/>
              <a:t>ray,Respiration</a:t>
            </a:r>
            <a:r>
              <a:rPr lang="en-US" sz="3200" b="1" dirty="0" smtClean="0"/>
              <a:t>,</a:t>
            </a:r>
          </a:p>
          <a:p>
            <a:pPr marL="0" indent="0">
              <a:buNone/>
            </a:pPr>
            <a:r>
              <a:rPr lang="en-US" sz="3200" b="1" dirty="0" smtClean="0"/>
              <a:t> evaluation </a:t>
            </a:r>
            <a:r>
              <a:rPr lang="en-US" sz="3200" b="1" dirty="0" err="1" smtClean="0"/>
              <a:t>Kvp</a:t>
            </a:r>
            <a:r>
              <a:rPr lang="en-US" sz="3200" b="1" dirty="0" smtClean="0"/>
              <a:t> ,</a:t>
            </a:r>
            <a:r>
              <a:rPr lang="en-US" sz="3200" b="1" dirty="0" err="1" smtClean="0"/>
              <a:t>mAs</a:t>
            </a:r>
            <a:endParaRPr lang="en-US" sz="3200" b="1" dirty="0" smtClean="0"/>
          </a:p>
          <a:p>
            <a:pPr marL="0" indent="0">
              <a:buNone/>
            </a:pPr>
            <a:r>
              <a:rPr lang="en-US" sz="3200" b="1" dirty="0" smtClean="0"/>
              <a:t>and position (the same)</a:t>
            </a:r>
          </a:p>
          <a:p>
            <a:pPr marL="0" indent="0">
              <a:buNone/>
            </a:pPr>
            <a:r>
              <a:rPr lang="en-US" dirty="0" smtClean="0"/>
              <a:t>                                                              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8512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Shoulder </a:t>
            </a:r>
            <a:r>
              <a:rPr lang="en-US" dirty="0" err="1" smtClean="0"/>
              <a:t>stryker</a:t>
            </a:r>
            <a:r>
              <a:rPr lang="en-US" dirty="0" smtClean="0"/>
              <a:t> notch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2849" y="4566246"/>
            <a:ext cx="8153400" cy="4495800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3074" name="Picture 2" descr="a Patient position for the Stryker notch view. b Radiograph of Stryker... |  Download Scientific Diagr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556792"/>
            <a:ext cx="7200800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05051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/>
              <a:t>Position </a:t>
            </a:r>
            <a:r>
              <a:rPr lang="en-US" dirty="0" smtClean="0"/>
              <a:t>                                                            </a:t>
            </a:r>
            <a:endParaRPr lang="en-US" dirty="0"/>
          </a:p>
          <a:p>
            <a:r>
              <a:rPr lang="en-US" dirty="0" smtClean="0"/>
              <a:t>1.the patient is placed in supine position                 </a:t>
            </a:r>
          </a:p>
          <a:p>
            <a:r>
              <a:rPr lang="en-US" dirty="0" smtClean="0"/>
              <a:t>2.place coracoid process of filming shoulder on the  center of image receptor(IR)                               </a:t>
            </a:r>
          </a:p>
          <a:p>
            <a:r>
              <a:rPr lang="en-US" dirty="0" smtClean="0"/>
              <a:t>3. place humeral body in parallel with mid sagittal </a:t>
            </a:r>
          </a:p>
          <a:p>
            <a:r>
              <a:rPr lang="en-US" dirty="0" smtClean="0"/>
              <a:t>Place                                                                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 smtClean="0"/>
              <a:t>The other things ( the same )                                   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984865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707904" y="3140968"/>
            <a:ext cx="3384376" cy="1728192"/>
          </a:xfrm>
        </p:spPr>
        <p:txBody>
          <a:bodyPr>
            <a:normAutofit fontScale="85000" lnSpcReduction="10000"/>
          </a:bodyPr>
          <a:lstStyle/>
          <a:p>
            <a:r>
              <a:rPr lang="en-US" sz="6500" dirty="0" smtClean="0"/>
              <a:t>thank </a:t>
            </a:r>
            <a:r>
              <a:rPr lang="en-US" sz="6500" dirty="0"/>
              <a:t>you listening</a:t>
            </a:r>
          </a:p>
          <a:p>
            <a:endParaRPr lang="en-US" sz="6500" dirty="0" smtClean="0"/>
          </a:p>
          <a:p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67952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ألوان متوسطة">
  <a:themeElements>
    <a:clrScheme name="ألوان متوسطة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ألوان متوسطة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ألوان متوسطة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495</TotalTime>
  <Words>501</Words>
  <Application>Microsoft Office PowerPoint</Application>
  <PresentationFormat>On-screen Show (4:3)</PresentationFormat>
  <Paragraphs>113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Arial</vt:lpstr>
      <vt:lpstr>Avenir-Heavy</vt:lpstr>
      <vt:lpstr>Berling-Roman</vt:lpstr>
      <vt:lpstr>Calibri</vt:lpstr>
      <vt:lpstr>Times New Roman</vt:lpstr>
      <vt:lpstr>Tw Cen MT</vt:lpstr>
      <vt:lpstr>Wingdings</vt:lpstr>
      <vt:lpstr>Wingdings 2</vt:lpstr>
      <vt:lpstr>ألوان متوسطة</vt:lpstr>
      <vt:lpstr>Lec 3   (  Radiographic techniques(X – Ray Department</vt:lpstr>
      <vt:lpstr>Recommended position</vt:lpstr>
      <vt:lpstr>Shoulder joint anatomy</vt:lpstr>
      <vt:lpstr>  shoulder joint x ray anatomy    </vt:lpstr>
      <vt:lpstr>1. shoulder AP( neutral rotation)</vt:lpstr>
      <vt:lpstr>shoulder AP( neutral rotation)</vt:lpstr>
      <vt:lpstr>Cv      shoulder AP( neutral rotation)      </vt:lpstr>
      <vt:lpstr>Antero-posterior (15 degrees) erect – survey image</vt:lpstr>
      <vt:lpstr>Shoulder lateral (patient position ) </vt:lpstr>
      <vt:lpstr>Shoulder lateral </vt:lpstr>
      <vt:lpstr>Shoulder lateral </vt:lpstr>
      <vt:lpstr>Shoulder lateral </vt:lpstr>
      <vt:lpstr>Infero-superior (alternate)</vt:lpstr>
      <vt:lpstr>Infero-superior(Lawrence method )</vt:lpstr>
      <vt:lpstr>Infero-superior position </vt:lpstr>
      <vt:lpstr>Shoulder supero- inferior </vt:lpstr>
      <vt:lpstr>Superio-inferior </vt:lpstr>
      <vt:lpstr>Shoulder stryker notch </vt:lpstr>
      <vt:lpstr>PowerPoint Presentation</vt:lpstr>
      <vt:lpstr>PowerPoint Presentation</vt:lpstr>
    </vt:vector>
  </TitlesOfParts>
  <Company>SACC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Antero-posterior (15 degrees) erect – survey image</dc:title>
  <dc:creator>Maher</dc:creator>
  <cp:lastModifiedBy>Maher</cp:lastModifiedBy>
  <cp:revision>47</cp:revision>
  <dcterms:created xsi:type="dcterms:W3CDTF">2021-12-16T19:34:22Z</dcterms:created>
  <dcterms:modified xsi:type="dcterms:W3CDTF">2023-10-16T08:38:53Z</dcterms:modified>
</cp:coreProperties>
</file>