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2/9/2024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2344282"/>
          </a:xfrm>
          <a:solidFill>
            <a:schemeClr val="accent3"/>
          </a:solidFill>
        </p:spPr>
        <p:txBody>
          <a:bodyPr>
            <a:normAutofit/>
          </a:bodyPr>
          <a:lstStyle/>
          <a:p>
            <a:pPr marL="6350" marR="48895" indent="-6350">
              <a:lnSpc>
                <a:spcPct val="107000"/>
              </a:lnSpc>
              <a:spcBef>
                <a:spcPts val="0"/>
              </a:spcBef>
              <a:spcAft>
                <a:spcPts val="1100"/>
              </a:spcAft>
            </a:pP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Classification of partial </a:t>
            </a:r>
            <a:r>
              <a:rPr lang="en-US" sz="1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partial</a:t>
            </a:r>
            <a:r>
              <a:rPr lang="en-US" sz="1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denture lec2</a:t>
            </a:r>
            <a:br>
              <a:rPr lang="en-US" sz="1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Assit</a:t>
            </a:r>
            <a:r>
              <a:rPr lang="en-US" sz="1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lecturer :</a:t>
            </a:r>
            <a:r>
              <a:rPr lang="en-US" sz="1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samah</a:t>
            </a:r>
            <a:r>
              <a:rPr lang="en-US" sz="1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khalel</a:t>
            </a:r>
            <a:r>
              <a:rPr lang="en-US" sz="1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RADHI </a:t>
            </a:r>
            <a:endParaRPr lang="en-US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9588" y="103300"/>
            <a:ext cx="7729728" cy="1188720"/>
          </a:xfrm>
          <a:solidFill>
            <a:schemeClr val="accent3"/>
          </a:solidFill>
        </p:spPr>
        <p:txBody>
          <a:bodyPr>
            <a:normAutofit fontScale="90000"/>
          </a:bodyPr>
          <a:lstStyle/>
          <a:p>
            <a:pPr marL="6350" marR="43180" lvl="0" indent="-6350" defTabSz="457200">
              <a:lnSpc>
                <a:spcPct val="111000"/>
              </a:lnSpc>
              <a:spcBef>
                <a:spcPts val="0"/>
              </a:spcBef>
              <a:spcAft>
                <a:spcPts val="1060"/>
              </a:spcAft>
            </a:pPr>
            <a:r>
              <a:rPr lang="en-US" sz="3200" cap="none" spc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Kennedy's classification. </a:t>
            </a:r>
            <a:r>
              <a:rPr lang="en-US" sz="1600" cap="none" spc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/>
            </a:r>
            <a:br>
              <a:rPr lang="en-US" sz="1600" cap="none" spc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9270" y="1292020"/>
            <a:ext cx="11635408" cy="1691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43180" indent="-6350" algn="just">
              <a:lnSpc>
                <a:spcPct val="111000"/>
              </a:lnSpc>
              <a:spcBef>
                <a:spcPts val="0"/>
              </a:spcBef>
              <a:spcAft>
                <a:spcPts val="1060"/>
              </a:spcAft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There are many different methods of classification the most universally accepted method used today is called Kennedy's classification.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5287" y="3222862"/>
            <a:ext cx="11847443" cy="297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43180" indent="-6350" algn="just">
              <a:lnSpc>
                <a:spcPct val="111000"/>
              </a:lnSpc>
              <a:spcBef>
                <a:spcPts val="0"/>
              </a:spcBef>
              <a:spcAft>
                <a:spcPts val="1060"/>
              </a:spcAft>
            </a:pP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Kennedy classified all partially edentulous areas into 4 main types according to: </a:t>
            </a:r>
          </a:p>
          <a:p>
            <a:pPr marR="43180" lvl="0" algn="just" fontAlgn="base">
              <a:lnSpc>
                <a:spcPct val="111000"/>
              </a:lnSpc>
              <a:spcBef>
                <a:spcPts val="0"/>
              </a:spcBef>
              <a:spcAft>
                <a:spcPts val="80"/>
              </a:spcAft>
              <a:buClr>
                <a:srgbClr val="000000"/>
              </a:buClr>
              <a:buSzPts val="1600"/>
            </a:pPr>
            <a:r>
              <a:rPr lang="en-US" sz="400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1.Position </a:t>
            </a:r>
            <a:r>
              <a:rPr lang="en-US" sz="4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edentulous area. </a:t>
            </a:r>
          </a:p>
          <a:p>
            <a:pPr marR="43180" lvl="0" algn="just" fontAlgn="base">
              <a:lnSpc>
                <a:spcPct val="111000"/>
              </a:lnSpc>
              <a:spcBef>
                <a:spcPts val="0"/>
              </a:spcBef>
              <a:spcAft>
                <a:spcPts val="1060"/>
              </a:spcAft>
              <a:buClr>
                <a:srgbClr val="000000"/>
              </a:buClr>
              <a:buSzPts val="1600"/>
            </a:pPr>
            <a:r>
              <a:rPr lang="en-US" sz="400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2.Numbers </a:t>
            </a:r>
            <a:r>
              <a:rPr lang="en-US" sz="4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edentulous area. </a:t>
            </a:r>
          </a:p>
        </p:txBody>
      </p:sp>
    </p:spTree>
    <p:extLst>
      <p:ext uri="{BB962C8B-B14F-4D97-AF65-F5344CB8AC3E}">
        <p14:creationId xmlns:p14="http://schemas.microsoft.com/office/powerpoint/2010/main" val="409158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9588" y="103300"/>
            <a:ext cx="7729728" cy="1188720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pPr marL="6350" marR="43180" lvl="0" indent="-6350" defTabSz="457200">
              <a:lnSpc>
                <a:spcPct val="111000"/>
              </a:lnSpc>
              <a:spcBef>
                <a:spcPts val="0"/>
              </a:spcBef>
              <a:spcAft>
                <a:spcPts val="1060"/>
              </a:spcAft>
            </a:pPr>
            <a:r>
              <a:rPr lang="en-US" b="1" cap="none" spc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The following are 4 types of Kennedy classification:- </a:t>
            </a:r>
            <a:r>
              <a:rPr lang="en-US" sz="1600" cap="none" spc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/>
            </a:r>
            <a:br>
              <a:rPr lang="en-US" sz="1600" cap="none" spc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9026" y="1547176"/>
            <a:ext cx="10389704" cy="101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43180" indent="-6350" algn="just">
              <a:lnSpc>
                <a:spcPct val="111000"/>
              </a:lnSpc>
              <a:spcBef>
                <a:spcPts val="0"/>
              </a:spcBef>
              <a:spcAft>
                <a:spcPts val="50"/>
              </a:spcAft>
            </a:pP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Class I : 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bilateral edentulous areas located posterior to the natural teeth. (bilateral free – end extension). </a:t>
            </a: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0052" y="2815815"/>
            <a:ext cx="3380340" cy="30414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793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0707757" cy="1048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43180" indent="-6350" algn="just">
              <a:lnSpc>
                <a:spcPct val="111000"/>
              </a:lnSpc>
              <a:spcBef>
                <a:spcPts val="0"/>
              </a:spcBef>
              <a:spcAft>
                <a:spcPts val="55"/>
              </a:spcAft>
            </a:pP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Class II :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unilateral edentulous area located posterior to the remaining natural teeth (unilateral free-end extension). 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7418607" y="880087"/>
            <a:ext cx="3382617" cy="23988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-115130" y="3610878"/>
            <a:ext cx="11741427" cy="107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39370" indent="-6350">
              <a:lnSpc>
                <a:spcPct val="114000"/>
              </a:lnSpc>
            </a:pP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Class III :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unilateral edentulous area with natural teeth remaining both anterior and posterior to it (unilateral bounded area)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8607" y="4274842"/>
            <a:ext cx="3289150" cy="23988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618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5531" y="229832"/>
            <a:ext cx="11741426" cy="2172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39370" indent="-6350">
              <a:lnSpc>
                <a:spcPct val="114000"/>
              </a:lnSpc>
              <a:spcAft>
                <a:spcPts val="1025"/>
              </a:spcAft>
            </a:pP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Class IV :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single, but bilateral (crossing the midline) edentulous area located anterior to the remaining natural teeth (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bilateral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but single bounded edentulous area). </a:t>
            </a:r>
          </a:p>
          <a:p>
            <a:pPr marL="6350" marR="0" indent="-6350" algn="just">
              <a:lnSpc>
                <a:spcPct val="11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It is the bounded saddle 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area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loss anterior teeth) no 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modification area</a:t>
            </a: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7130" y="2895371"/>
            <a:ext cx="3929775" cy="34612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502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" y="274143"/>
            <a:ext cx="119667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Modification area: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 additional bounded edentulous area other than 4 those determining the basic classes of Kennedy 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classification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-1" y="1405630"/>
            <a:ext cx="11714922" cy="273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43180" indent="-6350" algn="just">
              <a:lnSpc>
                <a:spcPct val="111000"/>
              </a:lnSpc>
              <a:spcBef>
                <a:spcPts val="0"/>
              </a:spcBef>
              <a:spcAft>
                <a:spcPts val="1060"/>
              </a:spcAft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and it is determined by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 number of these spaces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not by the number of the missing teeth in the space. </a:t>
            </a:r>
          </a:p>
          <a:p>
            <a:pPr marL="6350" marR="43180" indent="-6350" algn="just">
              <a:lnSpc>
                <a:spcPct val="111000"/>
              </a:lnSpc>
              <a:spcBef>
                <a:spcPts val="0"/>
              </a:spcBef>
              <a:spcAft>
                <a:spcPts val="1060"/>
              </a:spcAft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Modification area can be seen 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with class I, II, and III only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while in </a:t>
            </a:r>
            <a:r>
              <a:rPr lang="en-US" sz="2800" dirty="0">
                <a:solidFill>
                  <a:schemeClr val="accent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class IV there no modification area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marL="6350" marR="43180" indent="-6350" algn="just">
              <a:lnSpc>
                <a:spcPct val="111000"/>
              </a:lnSpc>
              <a:spcBef>
                <a:spcPts val="0"/>
              </a:spcBef>
              <a:spcAft>
                <a:spcPts val="55"/>
              </a:spcAft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Modification area can be seen in the anterior region or posterior region.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7286" y="4107259"/>
            <a:ext cx="3435005" cy="275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7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616765" y="98742"/>
            <a:ext cx="8812696" cy="66605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340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16734"/>
            <a:ext cx="11887200" cy="4747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43180" indent="-6350" algn="just">
              <a:lnSpc>
                <a:spcPct val="111000"/>
              </a:lnSpc>
              <a:spcBef>
                <a:spcPts val="0"/>
              </a:spcBef>
              <a:spcAft>
                <a:spcPts val="1060"/>
              </a:spcAft>
            </a:pP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Note 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:In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each classification:- 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 most posterior edentulous area determine the class type that mean we see first the posterior area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if we have edentulous area we determine if </a:t>
            </a:r>
            <a:r>
              <a:rPr lang="en-US" sz="32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it is bounded or </a:t>
            </a:r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free end </a:t>
            </a:r>
            <a:r>
              <a:rPr lang="en-US" sz="32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extension area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and then we see if 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it one side (unilateral) or two sides (Bilateral.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Then we see if there is another space considered as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modification area). </a:t>
            </a:r>
          </a:p>
          <a:p>
            <a:pPr marL="6350" marR="43180" indent="-6350" algn="just">
              <a:lnSpc>
                <a:spcPct val="111000"/>
              </a:lnSpc>
              <a:spcBef>
                <a:spcPts val="0"/>
              </a:spcBef>
              <a:spcAft>
                <a:spcPts val="1060"/>
              </a:spcAft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That mean: </a:t>
            </a:r>
          </a:p>
          <a:p>
            <a:pPr marL="6350" marR="43180" indent="-6350" algn="just">
              <a:lnSpc>
                <a:spcPct val="111000"/>
              </a:lnSpc>
              <a:spcBef>
                <a:spcPts val="0"/>
              </a:spcBef>
              <a:spcAft>
                <a:spcPts val="1060"/>
              </a:spcAft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Basic 4 types of Kennedy classification + modification area </a:t>
            </a:r>
          </a:p>
        </p:txBody>
      </p:sp>
    </p:spTree>
    <p:extLst>
      <p:ext uri="{BB962C8B-B14F-4D97-AF65-F5344CB8AC3E}">
        <p14:creationId xmlns:p14="http://schemas.microsoft.com/office/powerpoint/2010/main" val="89687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33" y="180432"/>
            <a:ext cx="10455414" cy="1409829"/>
          </a:xfrm>
          <a:prstGeom prst="rect">
            <a:avLst/>
          </a:prstGeom>
          <a:solidFill>
            <a:srgbClr val="00B0F0"/>
          </a:solidFill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833" y="1489024"/>
            <a:ext cx="9501808" cy="536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76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38" y="251051"/>
            <a:ext cx="10416209" cy="609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67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49357" y="106017"/>
            <a:ext cx="10946295" cy="7341705"/>
            <a:chOff x="0" y="0"/>
            <a:chExt cx="6004921" cy="6584823"/>
          </a:xfrm>
        </p:grpSpPr>
        <p:sp>
          <p:nvSpPr>
            <p:cNvPr id="4" name="Rectangle 3"/>
            <p:cNvSpPr/>
            <p:nvPr/>
          </p:nvSpPr>
          <p:spPr>
            <a:xfrm>
              <a:off x="5945633" y="5910204"/>
              <a:ext cx="59288" cy="26252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1072134" y="6259200"/>
              <a:ext cx="4642916" cy="26252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</a:rPr>
                <a:t>Nine partially edentulous arch configurations.</a:t>
              </a: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564634" y="6259200"/>
              <a:ext cx="59288" cy="26252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pic>
          <p:nvPicPr>
            <p:cNvPr id="7" name="Picture 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969772" y="6202299"/>
              <a:ext cx="3793236" cy="356616"/>
            </a:xfrm>
            <a:prstGeom prst="rect">
              <a:avLst/>
            </a:prstGeom>
          </p:spPr>
        </p:pic>
        <p:pic>
          <p:nvPicPr>
            <p:cNvPr id="8" name="Picture 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1932"/>
              <a:ext cx="5928715" cy="6066832"/>
            </a:xfrm>
            <a:prstGeom prst="rect">
              <a:avLst/>
            </a:prstGeom>
          </p:spPr>
        </p:pic>
        <p:sp>
          <p:nvSpPr>
            <p:cNvPr id="9" name="Shape 1377"/>
            <p:cNvSpPr/>
            <p:nvPr/>
          </p:nvSpPr>
          <p:spPr>
            <a:xfrm>
              <a:off x="0" y="0"/>
              <a:ext cx="5943600" cy="6024881"/>
            </a:xfrm>
            <a:custGeom>
              <a:avLst/>
              <a:gdLst/>
              <a:ahLst/>
              <a:cxnLst/>
              <a:rect l="0" t="0" r="0" b="0"/>
              <a:pathLst>
                <a:path w="5943600" h="6024881">
                  <a:moveTo>
                    <a:pt x="0" y="6024881"/>
                  </a:moveTo>
                  <a:lnTo>
                    <a:pt x="5943600" y="6024881"/>
                  </a:lnTo>
                  <a:lnTo>
                    <a:pt x="5943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Shape 1378"/>
            <p:cNvSpPr/>
            <p:nvPr/>
          </p:nvSpPr>
          <p:spPr>
            <a:xfrm>
              <a:off x="3923030" y="3175"/>
              <a:ext cx="6350" cy="6024881"/>
            </a:xfrm>
            <a:custGeom>
              <a:avLst/>
              <a:gdLst/>
              <a:ahLst/>
              <a:cxnLst/>
              <a:rect l="0" t="0" r="0" b="0"/>
              <a:pathLst>
                <a:path w="6350" h="6024881">
                  <a:moveTo>
                    <a:pt x="0" y="0"/>
                  </a:moveTo>
                  <a:lnTo>
                    <a:pt x="6350" y="6024881"/>
                  </a:lnTo>
                </a:path>
              </a:pathLst>
            </a:custGeom>
            <a:noFill/>
            <a:ln w="28575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Shape 1379"/>
            <p:cNvSpPr/>
            <p:nvPr/>
          </p:nvSpPr>
          <p:spPr>
            <a:xfrm>
              <a:off x="1957705" y="3175"/>
              <a:ext cx="13335" cy="6024881"/>
            </a:xfrm>
            <a:custGeom>
              <a:avLst/>
              <a:gdLst/>
              <a:ahLst/>
              <a:cxnLst/>
              <a:rect l="0" t="0" r="0" b="0"/>
              <a:pathLst>
                <a:path w="13335" h="6024881">
                  <a:moveTo>
                    <a:pt x="0" y="0"/>
                  </a:moveTo>
                  <a:lnTo>
                    <a:pt x="13335" y="6024881"/>
                  </a:lnTo>
                </a:path>
              </a:pathLst>
            </a:custGeom>
            <a:noFill/>
            <a:ln w="28575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Shape 1380"/>
            <p:cNvSpPr/>
            <p:nvPr/>
          </p:nvSpPr>
          <p:spPr>
            <a:xfrm>
              <a:off x="0" y="1955165"/>
              <a:ext cx="5943600" cy="13335"/>
            </a:xfrm>
            <a:custGeom>
              <a:avLst/>
              <a:gdLst/>
              <a:ahLst/>
              <a:cxnLst/>
              <a:rect l="0" t="0" r="0" b="0"/>
              <a:pathLst>
                <a:path w="5943600" h="13335">
                  <a:moveTo>
                    <a:pt x="0" y="0"/>
                  </a:moveTo>
                  <a:lnTo>
                    <a:pt x="5943600" y="13335"/>
                  </a:lnTo>
                </a:path>
              </a:pathLst>
            </a:custGeom>
            <a:noFill/>
            <a:ln w="28575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Shape 1381"/>
            <p:cNvSpPr/>
            <p:nvPr/>
          </p:nvSpPr>
          <p:spPr>
            <a:xfrm>
              <a:off x="0" y="3961130"/>
              <a:ext cx="5943600" cy="6350"/>
            </a:xfrm>
            <a:custGeom>
              <a:avLst/>
              <a:gdLst/>
              <a:ahLst/>
              <a:cxnLst/>
              <a:rect l="0" t="0" r="0" b="0"/>
              <a:pathLst>
                <a:path w="5943600" h="6350">
                  <a:moveTo>
                    <a:pt x="0" y="0"/>
                  </a:moveTo>
                  <a:lnTo>
                    <a:pt x="5943600" y="6350"/>
                  </a:lnTo>
                </a:path>
              </a:pathLst>
            </a:custGeom>
            <a:noFill/>
            <a:ln w="28575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4" name="Picture 1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896620" y="6180963"/>
              <a:ext cx="3834384" cy="4038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432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4071" y="0"/>
            <a:ext cx="113438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Classification of removable partial denture according to the load 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distribution (support )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525150"/>
            <a:ext cx="12026348" cy="4123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43180" indent="-6350" algn="just">
              <a:lnSpc>
                <a:spcPct val="111000"/>
              </a:lnSpc>
              <a:spcBef>
                <a:spcPts val="0"/>
              </a:spcBef>
              <a:spcAft>
                <a:spcPts val="1060"/>
              </a:spcAft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This classification depended on which part bear the masticatory load in function tooth or mucosa. We have 3 types: </a:t>
            </a:r>
          </a:p>
          <a:p>
            <a:pPr marR="43180" lvl="0" algn="just" fontAlgn="base">
              <a:lnSpc>
                <a:spcPct val="111000"/>
              </a:lnSpc>
              <a:spcBef>
                <a:spcPts val="0"/>
              </a:spcBef>
              <a:spcAft>
                <a:spcPts val="70"/>
              </a:spcAft>
              <a:buClr>
                <a:srgbClr val="000000"/>
              </a:buClr>
              <a:buSzPts val="1600"/>
            </a:pPr>
            <a:r>
              <a:rPr lang="en-US" sz="2800" b="1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1.Tooth </a:t>
            </a:r>
            <a:r>
              <a:rPr lang="en-US" sz="28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borne partial denture:</a:t>
            </a:r>
            <a:r>
              <a:rPr lang="en-US" sz="28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partial denture which entirely supported by teeth</a:t>
            </a:r>
            <a:r>
              <a:rPr lang="en-US" sz="280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R="43180" lvl="0" algn="just" fontAlgn="base">
              <a:lnSpc>
                <a:spcPct val="111000"/>
              </a:lnSpc>
              <a:spcBef>
                <a:spcPts val="0"/>
              </a:spcBef>
              <a:spcAft>
                <a:spcPts val="70"/>
              </a:spcAft>
              <a:buClr>
                <a:srgbClr val="000000"/>
              </a:buClr>
              <a:buSzPts val="1600"/>
            </a:pPr>
            <a:endParaRPr lang="en-US" sz="280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43180" lvl="0" algn="just" fontAlgn="base">
              <a:lnSpc>
                <a:spcPct val="111000"/>
              </a:lnSpc>
              <a:spcBef>
                <a:spcPts val="0"/>
              </a:spcBef>
              <a:spcAft>
                <a:spcPts val="70"/>
              </a:spcAft>
              <a:buClr>
                <a:srgbClr val="000000"/>
              </a:buClr>
              <a:buSzPts val="1600"/>
            </a:pPr>
            <a:r>
              <a:rPr lang="en-US" sz="280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R="43180" lvl="0" algn="just" fontAlgn="base">
              <a:lnSpc>
                <a:spcPct val="111000"/>
              </a:lnSpc>
              <a:spcBef>
                <a:spcPts val="0"/>
              </a:spcBef>
              <a:spcAft>
                <a:spcPts val="70"/>
              </a:spcAft>
              <a:buClr>
                <a:srgbClr val="000000"/>
              </a:buClr>
              <a:buSzPts val="1600"/>
            </a:pPr>
            <a:endParaRPr lang="en-US" sz="280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43180" lvl="0" algn="just" fontAlgn="base">
              <a:lnSpc>
                <a:spcPct val="111000"/>
              </a:lnSpc>
              <a:spcBef>
                <a:spcPts val="0"/>
              </a:spcBef>
              <a:spcAft>
                <a:spcPts val="70"/>
              </a:spcAft>
              <a:buClr>
                <a:srgbClr val="000000"/>
              </a:buClr>
              <a:buSzPts val="1600"/>
            </a:pPr>
            <a:endParaRPr lang="en-US" sz="2800" dirty="0" smtClean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757" y="3573745"/>
            <a:ext cx="3869635" cy="30944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496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2765" y="4678977"/>
            <a:ext cx="10614992" cy="1539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3180" lvl="0" algn="just" fontAlgn="base">
              <a:lnSpc>
                <a:spcPct val="111000"/>
              </a:lnSpc>
              <a:spcAft>
                <a:spcPts val="70"/>
              </a:spcAft>
              <a:buClr>
                <a:srgbClr val="000000"/>
              </a:buClr>
              <a:buSzPts val="1600"/>
            </a:pPr>
            <a:endParaRPr lang="en-US" sz="280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43180" lvl="0" indent="-342900" algn="just" fontAlgn="base">
              <a:lnSpc>
                <a:spcPct val="111000"/>
              </a:lnSpc>
              <a:spcAft>
                <a:spcPts val="65"/>
              </a:spcAft>
              <a:buClr>
                <a:srgbClr val="000000"/>
              </a:buClr>
              <a:buSzPts val="1600"/>
              <a:buFont typeface="+mj-lt"/>
              <a:buAutoNum type="arabicPeriod"/>
            </a:pPr>
            <a:r>
              <a:rPr lang="en-US" sz="28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Tissue borne partial denture: is partial denture which is entirely supported by mucosa and underlying bone. </a:t>
            </a:r>
            <a:endParaRPr lang="en-US" sz="280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2765" y="89021"/>
            <a:ext cx="119932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Tooth-tissue borne partial denture: </a:t>
            </a:r>
            <a:r>
              <a:rPr lang="en-US" sz="28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partial denture which entirely supported by both tooth and </a:t>
            </a:r>
            <a:r>
              <a:rPr lang="en-US" sz="280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mucosa </a:t>
            </a:r>
            <a:r>
              <a:rPr lang="en-US" sz="28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underlying bone.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758" y="1613832"/>
            <a:ext cx="4068416" cy="30651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5930" y="1571242"/>
            <a:ext cx="4094921" cy="296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71059" y="0"/>
            <a:ext cx="11608905" cy="1539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3180" lvl="0" algn="just" fontAlgn="base">
              <a:lnSpc>
                <a:spcPct val="111000"/>
              </a:lnSpc>
              <a:spcAft>
                <a:spcPts val="70"/>
              </a:spcAft>
              <a:buClr>
                <a:srgbClr val="000000"/>
              </a:buClr>
              <a:buSzPts val="1600"/>
            </a:pPr>
            <a:endParaRPr lang="en-US" sz="2800" b="1" dirty="0">
              <a:solidFill>
                <a:srgbClr val="FF0000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43180" lvl="0" algn="just" fontAlgn="base">
              <a:lnSpc>
                <a:spcPct val="111000"/>
              </a:lnSpc>
              <a:spcAft>
                <a:spcPts val="65"/>
              </a:spcAft>
              <a:buClr>
                <a:srgbClr val="000000"/>
              </a:buClr>
              <a:buSzPts val="1600"/>
            </a:pPr>
            <a:r>
              <a:rPr lang="en-US" sz="28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Tissue borne partial denture: </a:t>
            </a:r>
            <a:r>
              <a:rPr lang="en-US" sz="28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partial denture which is entirely supported by mucosa and underlying bone. </a:t>
            </a:r>
            <a:endParaRPr lang="en-US" sz="280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6712" y="2075621"/>
            <a:ext cx="4034459" cy="38482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843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9588" y="103300"/>
            <a:ext cx="7729728" cy="11887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AutoShape 2" descr="150 Appreciation Thank You Message For Your Support Systems"/>
          <p:cNvSpPr>
            <a:spLocks noChangeAspect="1" noChangeArrowheads="1"/>
          </p:cNvSpPr>
          <p:nvPr/>
        </p:nvSpPr>
        <p:spPr bwMode="auto">
          <a:xfrm>
            <a:off x="155575" y="-144463"/>
            <a:ext cx="4509190" cy="4509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68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245</TotalTime>
  <Words>436</Words>
  <Application>Microsoft Office PowerPoint</Application>
  <PresentationFormat>Widescreen</PresentationFormat>
  <Paragraphs>32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Gill Sans MT</vt:lpstr>
      <vt:lpstr>Times New Roman</vt:lpstr>
      <vt:lpstr>Parcel</vt:lpstr>
      <vt:lpstr>Classification of partial partial denture lec2 Assit lecturer :samah khalel RADHI </vt:lpstr>
      <vt:lpstr>Kennedy's classification.  </vt:lpstr>
      <vt:lpstr>The following are 4 types of Kennedy classification:-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Classification of partial denture lec2 Assit lecturer :samah khalel</dc:title>
  <dc:creator>Maher</dc:creator>
  <cp:lastModifiedBy>Maher</cp:lastModifiedBy>
  <cp:revision>16</cp:revision>
  <dcterms:created xsi:type="dcterms:W3CDTF">2024-02-09T16:28:05Z</dcterms:created>
  <dcterms:modified xsi:type="dcterms:W3CDTF">2024-02-09T20:33:15Z</dcterms:modified>
</cp:coreProperties>
</file>