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8"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068B95D2-6DEC-4CF7-943F-A294A4F2BF5C}" type="datetimeFigureOut">
              <a:rPr lang="en-US" smtClean="0"/>
              <a:t>1/14/2024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E786F0CE-9B8E-4E18-AB5E-C409DD24DB3D}" type="slidenum">
              <a:rPr lang="en-US" smtClean="0"/>
              <a:t>‹#›</a:t>
            </a:fld>
            <a:endParaRPr lang="en-US"/>
          </a:p>
        </p:txBody>
      </p:sp>
    </p:spTree>
    <p:extLst>
      <p:ext uri="{BB962C8B-B14F-4D97-AF65-F5344CB8AC3E}">
        <p14:creationId xmlns:p14="http://schemas.microsoft.com/office/powerpoint/2010/main" val="374333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8B95D2-6DEC-4CF7-943F-A294A4F2BF5C}"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2190543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068B95D2-6DEC-4CF7-943F-A294A4F2BF5C}" type="datetimeFigureOut">
              <a:rPr lang="en-US" smtClean="0"/>
              <a:t>1/14/2024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786F0CE-9B8E-4E18-AB5E-C409DD24DB3D}" type="slidenum">
              <a:rPr lang="en-US" smtClean="0"/>
              <a:t>‹#›</a:t>
            </a:fld>
            <a:endParaRPr lang="en-US"/>
          </a:p>
        </p:txBody>
      </p:sp>
    </p:spTree>
    <p:extLst>
      <p:ext uri="{BB962C8B-B14F-4D97-AF65-F5344CB8AC3E}">
        <p14:creationId xmlns:p14="http://schemas.microsoft.com/office/powerpoint/2010/main" val="3510540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8B95D2-6DEC-4CF7-943F-A294A4F2BF5C}"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1459162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8B95D2-6DEC-4CF7-943F-A294A4F2BF5C}" type="datetimeFigureOut">
              <a:rPr lang="en-US" smtClean="0"/>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1394694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8B95D2-6DEC-4CF7-943F-A294A4F2BF5C}" type="datetimeFigureOut">
              <a:rPr lang="en-US" smtClean="0"/>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2525194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B95D2-6DEC-4CF7-943F-A294A4F2BF5C}" type="datetimeFigureOut">
              <a:rPr lang="en-US" smtClean="0"/>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412090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068B95D2-6DEC-4CF7-943F-A294A4F2BF5C}" type="datetimeFigureOut">
              <a:rPr lang="en-US" smtClean="0"/>
              <a:t>1/14/2024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E786F0CE-9B8E-4E18-AB5E-C409DD24DB3D}" type="slidenum">
              <a:rPr lang="en-US" smtClean="0"/>
              <a:t>‹#›</a:t>
            </a:fld>
            <a:endParaRPr lang="en-US"/>
          </a:p>
        </p:txBody>
      </p:sp>
    </p:spTree>
    <p:extLst>
      <p:ext uri="{BB962C8B-B14F-4D97-AF65-F5344CB8AC3E}">
        <p14:creationId xmlns:p14="http://schemas.microsoft.com/office/powerpoint/2010/main" val="1637782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68B95D2-6DEC-4CF7-943F-A294A4F2BF5C}"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65104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8B95D2-6DEC-4CF7-943F-A294A4F2BF5C}"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6F0CE-9B8E-4E18-AB5E-C409DD24DB3D}" type="slidenum">
              <a:rPr lang="en-US" smtClean="0"/>
              <a:t>‹#›</a:t>
            </a:fld>
            <a:endParaRPr lang="en-US"/>
          </a:p>
        </p:txBody>
      </p:sp>
    </p:spTree>
    <p:extLst>
      <p:ext uri="{BB962C8B-B14F-4D97-AF65-F5344CB8AC3E}">
        <p14:creationId xmlns:p14="http://schemas.microsoft.com/office/powerpoint/2010/main" val="733316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068B95D2-6DEC-4CF7-943F-A294A4F2BF5C}" type="datetimeFigureOut">
              <a:rPr lang="en-US" smtClean="0"/>
              <a:t>1/14/2024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E786F0CE-9B8E-4E18-AB5E-C409DD24DB3D}" type="slidenum">
              <a:rPr lang="en-US" smtClean="0"/>
              <a:t>‹#›</a:t>
            </a:fld>
            <a:endParaRPr lang="en-US"/>
          </a:p>
        </p:txBody>
      </p:sp>
    </p:spTree>
    <p:extLst>
      <p:ext uri="{BB962C8B-B14F-4D97-AF65-F5344CB8AC3E}">
        <p14:creationId xmlns:p14="http://schemas.microsoft.com/office/powerpoint/2010/main" val="1109469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068B95D2-6DEC-4CF7-943F-A294A4F2BF5C}" type="datetimeFigureOut">
              <a:rPr lang="en-US" smtClean="0"/>
              <a:t>1/14/2024</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E786F0CE-9B8E-4E18-AB5E-C409DD24DB3D}"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580011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11563" y="3683793"/>
            <a:ext cx="5831725" cy="646331"/>
          </a:xfrm>
          <a:prstGeom prst="rect">
            <a:avLst/>
          </a:prstGeom>
        </p:spPr>
        <p:txBody>
          <a:bodyPr wrap="none">
            <a:spAutoFit/>
          </a:bodyPr>
          <a:lstStyle/>
          <a:p>
            <a:r>
              <a:rPr lang="en-US" sz="3600" b="1" dirty="0" smtClean="0">
                <a:solidFill>
                  <a:schemeClr val="bg1"/>
                </a:solidFill>
                <a:effectLst/>
                <a:latin typeface="Times New Roman" panose="02020603050405020304" pitchFamily="18" charset="0"/>
                <a:ea typeface="Times New Roman" panose="02020603050405020304" pitchFamily="18" charset="0"/>
              </a:rPr>
              <a:t>An articulator and face bow </a:t>
            </a:r>
            <a:endParaRPr lang="en-US" sz="3600" dirty="0">
              <a:solidFill>
                <a:schemeClr val="bg1"/>
              </a:solidFill>
            </a:endParaRPr>
          </a:p>
        </p:txBody>
      </p:sp>
    </p:spTree>
    <p:extLst>
      <p:ext uri="{BB962C8B-B14F-4D97-AF65-F5344CB8AC3E}">
        <p14:creationId xmlns:p14="http://schemas.microsoft.com/office/powerpoint/2010/main" val="1686422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8539" y="1626375"/>
            <a:ext cx="12496800" cy="2363211"/>
          </a:xfrm>
          <a:prstGeom prst="rect">
            <a:avLst/>
          </a:prstGeom>
        </p:spPr>
        <p:txBody>
          <a:bodyPr wrap="square">
            <a:spAutoFit/>
          </a:bodyPr>
          <a:lstStyle/>
          <a:p>
            <a:pPr marL="6350" marR="903605" indent="-6350">
              <a:lnSpc>
                <a:spcPct val="152000"/>
              </a:lnSpc>
              <a:spcBef>
                <a:spcPts val="0"/>
              </a:spcBef>
              <a:spcAft>
                <a:spcPts val="940"/>
              </a:spcAft>
            </a:pPr>
            <a:r>
              <a:rPr lang="en-US" sz="2800" b="1" dirty="0" smtClean="0">
                <a:solidFill>
                  <a:srgbClr val="FF0000"/>
                </a:solidFill>
                <a:latin typeface="Times New Roman" panose="02020603050405020304" pitchFamily="18" charset="0"/>
                <a:ea typeface="Times New Roman" panose="02020603050405020304" pitchFamily="18" charset="0"/>
              </a:rPr>
              <a:t>An articulator </a:t>
            </a:r>
            <a:r>
              <a:rPr lang="en-US" sz="2400" dirty="0" smtClean="0">
                <a:solidFill>
                  <a:srgbClr val="FF0000"/>
                </a:solidFill>
                <a:effectLst/>
                <a:latin typeface="Times New Roman" panose="02020603050405020304" pitchFamily="18" charset="0"/>
                <a:ea typeface="Times New Roman" panose="02020603050405020304" pitchFamily="18" charset="0"/>
              </a:rPr>
              <a:t> </a:t>
            </a:r>
            <a:r>
              <a:rPr lang="en-US" sz="2400" dirty="0" smtClean="0">
                <a:solidFill>
                  <a:srgbClr val="000000"/>
                </a:solidFill>
                <a:effectLst/>
                <a:latin typeface="Times New Roman" panose="02020603050405020304" pitchFamily="18" charset="0"/>
                <a:ea typeface="Times New Roman" panose="02020603050405020304" pitchFamily="18" charset="0"/>
              </a:rPr>
              <a:t>is a mechanical device to which maxillary and mandibular casts may be attached, representing the </a:t>
            </a:r>
            <a:r>
              <a:rPr lang="en-US" sz="2400" dirty="0" err="1" smtClean="0">
                <a:solidFill>
                  <a:srgbClr val="000000"/>
                </a:solidFill>
                <a:effectLst/>
                <a:latin typeface="Times New Roman" panose="02020603050405020304" pitchFamily="18" charset="0"/>
                <a:ea typeface="Times New Roman" panose="02020603050405020304" pitchFamily="18" charset="0"/>
              </a:rPr>
              <a:t>tempro</a:t>
            </a:r>
            <a:r>
              <a:rPr lang="en-US" sz="2400" dirty="0" smtClean="0">
                <a:solidFill>
                  <a:srgbClr val="000000"/>
                </a:solidFill>
                <a:effectLst/>
                <a:latin typeface="Times New Roman" panose="02020603050405020304" pitchFamily="18" charset="0"/>
                <a:ea typeface="Times New Roman" panose="02020603050405020304" pitchFamily="18" charset="0"/>
              </a:rPr>
              <a:t>-mandibular joints and jaw members, and it is used to hold the casts in one or more position of diagnosis, the arrangement of teeth (artificial teeth) and the development of the occlusal surfaces of fixed restoration.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377114" y="3989586"/>
            <a:ext cx="4895512" cy="2868414"/>
          </a:xfrm>
          <a:prstGeom prst="rect">
            <a:avLst/>
          </a:prstGeom>
        </p:spPr>
      </p:pic>
    </p:spTree>
    <p:extLst>
      <p:ext uri="{BB962C8B-B14F-4D97-AF65-F5344CB8AC3E}">
        <p14:creationId xmlns:p14="http://schemas.microsoft.com/office/powerpoint/2010/main" val="2932680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4322" y="839203"/>
            <a:ext cx="6050887" cy="460895"/>
          </a:xfrm>
          <a:prstGeom prst="rect">
            <a:avLst/>
          </a:prstGeom>
        </p:spPr>
        <p:txBody>
          <a:bodyPr wrap="none">
            <a:spAutoFit/>
          </a:bodyPr>
          <a:lstStyle/>
          <a:p>
            <a:pPr>
              <a:lnSpc>
                <a:spcPct val="107000"/>
              </a:lnSpc>
              <a:spcAft>
                <a:spcPts val="1110"/>
              </a:spcAft>
            </a:pPr>
            <a:r>
              <a:rPr lang="en-US" sz="2400" b="1" dirty="0" smtClean="0">
                <a:solidFill>
                  <a:schemeClr val="bg1"/>
                </a:solidFill>
                <a:effectLst/>
                <a:latin typeface="Times New Roman" panose="02020603050405020304" pitchFamily="18" charset="0"/>
                <a:ea typeface="Times New Roman" panose="02020603050405020304" pitchFamily="18" charset="0"/>
              </a:rPr>
              <a:t>Articulators can be divided into three types: </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0" y="1959713"/>
            <a:ext cx="12072730" cy="2178289"/>
          </a:xfrm>
          <a:prstGeom prst="rect">
            <a:avLst/>
          </a:prstGeom>
        </p:spPr>
        <p:txBody>
          <a:bodyPr wrap="square">
            <a:spAutoFit/>
          </a:bodyPr>
          <a:lstStyle/>
          <a:p>
            <a:pPr>
              <a:lnSpc>
                <a:spcPct val="107000"/>
              </a:lnSpc>
              <a:spcAft>
                <a:spcPts val="895"/>
              </a:spcAft>
            </a:pPr>
            <a:r>
              <a:rPr lang="en-US" sz="2400" b="1" u="sng" dirty="0" smtClean="0">
                <a:solidFill>
                  <a:srgbClr val="4BACC6"/>
                </a:solidFill>
                <a:effectLst/>
                <a:uFill>
                  <a:solidFill>
                    <a:srgbClr val="4BACC6"/>
                  </a:solidFill>
                </a:uFill>
                <a:latin typeface="Times New Roman" panose="02020603050405020304" pitchFamily="18" charset="0"/>
                <a:ea typeface="Times New Roman" panose="02020603050405020304" pitchFamily="18" charset="0"/>
              </a:rPr>
              <a:t>1. Simple hinge or Small nonadjustable articulators:</a:t>
            </a:r>
            <a:r>
              <a:rPr lang="en-US" sz="2400" b="1" dirty="0" smtClean="0">
                <a:solidFill>
                  <a:srgbClr val="4BACC6"/>
                </a:solidFill>
                <a:effectLst/>
                <a:latin typeface="Times New Roman" panose="02020603050405020304" pitchFamily="18" charset="0"/>
                <a:ea typeface="Times New Roman" panose="02020603050405020304" pitchFamily="18" charset="0"/>
              </a:rPr>
              <a:t> </a:t>
            </a:r>
            <a:endParaRPr lang="en-US" sz="24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48000"/>
              </a:lnSpc>
              <a:spcBef>
                <a:spcPts val="0"/>
              </a:spcBef>
              <a:spcAft>
                <a:spcPts val="1055"/>
              </a:spcAft>
            </a:pPr>
            <a:r>
              <a:rPr lang="en-US" sz="2400" dirty="0" smtClean="0">
                <a:solidFill>
                  <a:srgbClr val="000000"/>
                </a:solidFill>
                <a:effectLst/>
                <a:latin typeface="Times New Roman" panose="02020603050405020304" pitchFamily="18" charset="0"/>
                <a:ea typeface="Times New Roman" panose="02020603050405020304" pitchFamily="18" charset="0"/>
              </a:rPr>
              <a:t>It's the simplest type, consist of two members (arm) upper and lower, they are joined by a nonadjustable hinge, it can hold the casts in the centric relation and can be opened &amp; closed only.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081670" y="3651736"/>
            <a:ext cx="6692347" cy="3263625"/>
          </a:xfrm>
          <a:prstGeom prst="rect">
            <a:avLst/>
          </a:prstGeom>
        </p:spPr>
      </p:pic>
    </p:spTree>
    <p:extLst>
      <p:ext uri="{BB962C8B-B14F-4D97-AF65-F5344CB8AC3E}">
        <p14:creationId xmlns:p14="http://schemas.microsoft.com/office/powerpoint/2010/main" val="81694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287" y="1750783"/>
            <a:ext cx="11873948" cy="4843890"/>
          </a:xfrm>
          <a:prstGeom prst="rect">
            <a:avLst/>
          </a:prstGeom>
        </p:spPr>
        <p:txBody>
          <a:bodyPr wrap="square">
            <a:spAutoFit/>
          </a:bodyPr>
          <a:lstStyle/>
          <a:p>
            <a:pPr marL="6350" marR="903605" indent="-6350">
              <a:lnSpc>
                <a:spcPct val="148000"/>
              </a:lnSpc>
              <a:spcBef>
                <a:spcPts val="0"/>
              </a:spcBef>
              <a:spcAft>
                <a:spcPts val="1440"/>
              </a:spcAft>
            </a:pPr>
            <a:r>
              <a:rPr lang="en-US" sz="2800" b="1" dirty="0" smtClean="0">
                <a:solidFill>
                  <a:srgbClr val="943634"/>
                </a:solidFill>
                <a:effectLst/>
                <a:latin typeface="Times New Roman" panose="02020603050405020304" pitchFamily="18" charset="0"/>
                <a:ea typeface="Times New Roman" panose="02020603050405020304" pitchFamily="18" charset="0"/>
              </a:rPr>
              <a:t>Uses  of simple articulator :</a:t>
            </a:r>
            <a:r>
              <a:rPr lang="en-US" sz="2800" dirty="0" smtClean="0">
                <a:solidFill>
                  <a:srgbClr val="943634"/>
                </a:solidFill>
                <a:effectLst/>
                <a:latin typeface="Times New Roman" panose="02020603050405020304" pitchFamily="18" charset="0"/>
                <a:ea typeface="Times New Roman" panose="02020603050405020304" pitchFamily="18" charset="0"/>
              </a:rPr>
              <a:t> </a:t>
            </a:r>
            <a:r>
              <a:rPr lang="en-US" sz="2800" dirty="0" smtClean="0">
                <a:solidFill>
                  <a:srgbClr val="000000"/>
                </a:solidFill>
                <a:effectLst/>
                <a:latin typeface="Times New Roman" panose="02020603050405020304" pitchFamily="18" charset="0"/>
                <a:ea typeface="Times New Roman" panose="02020603050405020304" pitchFamily="18" charset="0"/>
              </a:rPr>
              <a:t>removable partial dentures that doesn’t need balanced  occlusion it may be also used in diagnosis </a:t>
            </a:r>
          </a:p>
          <a:p>
            <a:pPr>
              <a:lnSpc>
                <a:spcPct val="107000"/>
              </a:lnSpc>
              <a:spcAft>
                <a:spcPts val="750"/>
              </a:spcAft>
            </a:pPr>
            <a:r>
              <a:rPr lang="en-US" sz="2800" b="1" dirty="0">
                <a:solidFill>
                  <a:srgbClr val="F79646"/>
                </a:solidFill>
                <a:latin typeface="Times New Roman" panose="02020603050405020304" pitchFamily="18" charset="0"/>
                <a:ea typeface="Times New Roman" panose="02020603050405020304" pitchFamily="18" charset="0"/>
              </a:rPr>
              <a:t>Advantages: </a:t>
            </a:r>
            <a:endParaRPr lang="en-US" sz="2800" dirty="0">
              <a:solidFill>
                <a:srgbClr val="000000"/>
              </a:solidFill>
              <a:latin typeface="Times New Roman" panose="02020603050405020304" pitchFamily="18" charset="0"/>
              <a:ea typeface="Times New Roman" panose="02020603050405020304" pitchFamily="18" charset="0"/>
            </a:endParaRPr>
          </a:p>
          <a:p>
            <a:pPr>
              <a:lnSpc>
                <a:spcPct val="107000"/>
              </a:lnSpc>
              <a:spcAft>
                <a:spcPts val="750"/>
              </a:spcAft>
            </a:pPr>
            <a:r>
              <a:rPr lang="en-US" sz="2800" b="1"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1.Low cost              </a:t>
            </a:r>
            <a:endParaRPr lang="en-US" sz="28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0" lvl="0" fontAlgn="base">
              <a:lnSpc>
                <a:spcPct val="107000"/>
              </a:lnSpc>
              <a:spcBef>
                <a:spcPts val="0"/>
              </a:spcBef>
              <a:spcAft>
                <a:spcPts val="1090"/>
              </a:spcAft>
              <a:buClr>
                <a:srgbClr val="000000"/>
              </a:buClr>
              <a:buSzPts val="1400"/>
            </a:pPr>
            <a:r>
              <a:rPr lang="en-US" sz="2800" b="1"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2.Easy to use </a:t>
            </a:r>
            <a:endParaRPr lang="en-US" sz="28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6350" marR="0" indent="-6350">
              <a:lnSpc>
                <a:spcPct val="107000"/>
              </a:lnSpc>
              <a:spcBef>
                <a:spcPts val="0"/>
              </a:spcBef>
              <a:spcAft>
                <a:spcPts val="1090"/>
              </a:spcAft>
            </a:pPr>
            <a:r>
              <a:rPr lang="en-US" sz="2800" b="1" dirty="0" smtClean="0">
                <a:solidFill>
                  <a:srgbClr val="000000"/>
                </a:solidFill>
                <a:effectLst/>
                <a:latin typeface="Times New Roman" panose="02020603050405020304" pitchFamily="18" charset="0"/>
                <a:ea typeface="Times New Roman" panose="02020603050405020304" pitchFamily="18" charset="0"/>
              </a:rPr>
              <a:t>3.Average setting value  </a:t>
            </a:r>
            <a:endParaRPr lang="en-US" sz="28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12000"/>
              </a:lnSpc>
              <a:spcBef>
                <a:spcPts val="0"/>
              </a:spcBef>
              <a:spcAft>
                <a:spcPts val="1345"/>
              </a:spcAft>
            </a:pPr>
            <a:r>
              <a:rPr lang="en-US" sz="2800" b="1" dirty="0" smtClean="0">
                <a:solidFill>
                  <a:srgbClr val="FF0000"/>
                </a:solidFill>
                <a:effectLst/>
                <a:latin typeface="Times New Roman" panose="02020603050405020304" pitchFamily="18" charset="0"/>
                <a:ea typeface="Times New Roman" panose="02020603050405020304" pitchFamily="18" charset="0"/>
              </a:rPr>
              <a:t>Disadvantages :-  </a:t>
            </a:r>
            <a:r>
              <a:rPr lang="en-US" sz="2800" dirty="0" smtClean="0">
                <a:solidFill>
                  <a:srgbClr val="000000"/>
                </a:solidFill>
                <a:effectLst/>
                <a:latin typeface="Times New Roman" panose="02020603050405020304" pitchFamily="18" charset="0"/>
                <a:ea typeface="Times New Roman" panose="02020603050405020304" pitchFamily="18" charset="0"/>
              </a:rPr>
              <a:t>they do not represent the </a:t>
            </a:r>
            <a:r>
              <a:rPr lang="en-US" sz="2800" dirty="0" err="1" smtClean="0">
                <a:solidFill>
                  <a:srgbClr val="000000"/>
                </a:solidFill>
                <a:effectLst/>
                <a:latin typeface="Times New Roman" panose="02020603050405020304" pitchFamily="18" charset="0"/>
                <a:ea typeface="Times New Roman" panose="02020603050405020304" pitchFamily="18" charset="0"/>
              </a:rPr>
              <a:t>tempro</a:t>
            </a:r>
            <a:r>
              <a:rPr lang="en-US" sz="2800" dirty="0" smtClean="0">
                <a:solidFill>
                  <a:srgbClr val="000000"/>
                </a:solidFill>
                <a:effectLst/>
                <a:latin typeface="Times New Roman" panose="02020603050405020304" pitchFamily="18" charset="0"/>
                <a:ea typeface="Times New Roman" panose="02020603050405020304" pitchFamily="18" charset="0"/>
              </a:rPr>
              <a:t>- mandibular joint and mandibular movements ( protrusive, and lateral)</a:t>
            </a:r>
            <a:r>
              <a:rPr lang="en-US" sz="2800" b="1" dirty="0" smtClean="0">
                <a:solidFill>
                  <a:srgbClr val="000000"/>
                </a:solidFill>
                <a:effectLst/>
                <a:latin typeface="Times New Roman" panose="02020603050405020304" pitchFamily="18" charset="0"/>
                <a:ea typeface="Times New Roman" panose="02020603050405020304" pitchFamily="18" charset="0"/>
              </a:rPr>
              <a:t> </a:t>
            </a:r>
            <a:endParaRPr lang="en-US" sz="28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80651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57" y="1791571"/>
            <a:ext cx="12960627" cy="1754326"/>
          </a:xfrm>
          <a:prstGeom prst="rect">
            <a:avLst/>
          </a:prstGeom>
        </p:spPr>
        <p:txBody>
          <a:bodyPr wrap="square">
            <a:spAutoFit/>
          </a:bodyPr>
          <a:lstStyle/>
          <a:p>
            <a:pPr marL="6350" marR="903605" indent="-6350">
              <a:lnSpc>
                <a:spcPct val="150000"/>
              </a:lnSpc>
              <a:spcBef>
                <a:spcPts val="0"/>
              </a:spcBef>
              <a:spcAft>
                <a:spcPts val="1055"/>
              </a:spcAft>
            </a:pPr>
            <a:r>
              <a:rPr lang="en-US" sz="2400" b="1" dirty="0" smtClean="0">
                <a:solidFill>
                  <a:srgbClr val="0070C0"/>
                </a:solidFill>
                <a:effectLst/>
                <a:latin typeface="Times New Roman" panose="02020603050405020304" pitchFamily="18" charset="0"/>
                <a:ea typeface="Times New Roman" panose="02020603050405020304" pitchFamily="18" charset="0"/>
              </a:rPr>
              <a:t>Semi –adjustable articulator :- </a:t>
            </a:r>
            <a:r>
              <a:rPr lang="en-US" sz="2400" dirty="0" err="1" smtClean="0">
                <a:solidFill>
                  <a:srgbClr val="000000"/>
                </a:solidFill>
                <a:effectLst/>
                <a:latin typeface="Times New Roman" panose="02020603050405020304" pitchFamily="18" charset="0"/>
                <a:ea typeface="Times New Roman" panose="02020603050405020304" pitchFamily="18" charset="0"/>
              </a:rPr>
              <a:t>lt</a:t>
            </a:r>
            <a:r>
              <a:rPr lang="en-US" sz="2400" dirty="0" smtClean="0">
                <a:solidFill>
                  <a:srgbClr val="000000"/>
                </a:solidFill>
                <a:effectLst/>
                <a:latin typeface="Times New Roman" panose="02020603050405020304" pitchFamily="18" charset="0"/>
                <a:ea typeface="Times New Roman" panose="02020603050405020304" pitchFamily="18" charset="0"/>
              </a:rPr>
              <a:t> consists of two members (upper &amp; lower), these articulators have “adjustable horizontal condylar guides and incisal pin and accept both centric relation and protrusive maxilla mandibular relation records, for example, Hanau articulator .</a:t>
            </a:r>
            <a:r>
              <a:rPr lang="en-US" sz="2400" b="1" dirty="0" smtClean="0">
                <a:solidFill>
                  <a:srgbClr val="0070C0"/>
                </a:solidFill>
                <a:effectLst/>
                <a:latin typeface="Times New Roman" panose="02020603050405020304" pitchFamily="18" charset="0"/>
                <a:ea typeface="Times New Roman" panose="02020603050405020304" pitchFamily="18" charset="0"/>
              </a:rPr>
              <a:t>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570922" y="3545897"/>
            <a:ext cx="7023652" cy="3588370"/>
          </a:xfrm>
          <a:prstGeom prst="rect">
            <a:avLst/>
          </a:prstGeom>
        </p:spPr>
      </p:pic>
    </p:spTree>
    <p:extLst>
      <p:ext uri="{BB962C8B-B14F-4D97-AF65-F5344CB8AC3E}">
        <p14:creationId xmlns:p14="http://schemas.microsoft.com/office/powerpoint/2010/main" val="25446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7079" y="1895012"/>
            <a:ext cx="7553738" cy="3594638"/>
          </a:xfrm>
          <a:prstGeom prst="rect">
            <a:avLst/>
          </a:prstGeom>
        </p:spPr>
        <p:txBody>
          <a:bodyPr wrap="square">
            <a:spAutoFit/>
          </a:bodyPr>
          <a:lstStyle/>
          <a:p>
            <a:pPr>
              <a:lnSpc>
                <a:spcPct val="107000"/>
              </a:lnSpc>
              <a:spcAft>
                <a:spcPts val="915"/>
              </a:spcAft>
            </a:pPr>
            <a:r>
              <a:rPr lang="en-US" sz="3200" b="1" dirty="0" smtClean="0">
                <a:solidFill>
                  <a:srgbClr val="C00000"/>
                </a:solidFill>
                <a:effectLst/>
                <a:latin typeface="Times New Roman" panose="02020603050405020304" pitchFamily="18" charset="0"/>
                <a:ea typeface="Times New Roman" panose="02020603050405020304" pitchFamily="18" charset="0"/>
              </a:rPr>
              <a:t>Disadvantages</a:t>
            </a:r>
            <a:r>
              <a:rPr lang="en-US" sz="3200" dirty="0" smtClean="0">
                <a:solidFill>
                  <a:srgbClr val="000000"/>
                </a:solidFill>
                <a:effectLst/>
                <a:latin typeface="Times New Roman" panose="02020603050405020304" pitchFamily="18" charset="0"/>
                <a:ea typeface="Times New Roman" panose="02020603050405020304" pitchFamily="18" charset="0"/>
              </a:rPr>
              <a:t>: </a:t>
            </a:r>
          </a:p>
          <a:p>
            <a:pPr marR="903605" lvl="0" fontAlgn="base">
              <a:lnSpc>
                <a:spcPct val="112000"/>
              </a:lnSpc>
              <a:spcBef>
                <a:spcPts val="0"/>
              </a:spcBef>
              <a:spcAft>
                <a:spcPts val="1055"/>
              </a:spcAft>
              <a:buClr>
                <a:srgbClr val="000000"/>
              </a:buClr>
              <a:buSzPts val="1400"/>
            </a:pPr>
            <a:r>
              <a:rPr lang="en-US" sz="32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1.Moderate cost </a:t>
            </a:r>
          </a:p>
          <a:p>
            <a:pPr marR="903605" lvl="0" fontAlgn="base">
              <a:lnSpc>
                <a:spcPct val="112000"/>
              </a:lnSpc>
              <a:spcBef>
                <a:spcPts val="0"/>
              </a:spcBef>
              <a:spcAft>
                <a:spcPts val="1055"/>
              </a:spcAft>
              <a:buClr>
                <a:srgbClr val="000000"/>
              </a:buClr>
              <a:buSzPts val="1400"/>
            </a:pPr>
            <a:r>
              <a:rPr lang="en-US" sz="32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2.Not all its type represents the Bennett shaft. </a:t>
            </a:r>
          </a:p>
          <a:p>
            <a:pPr marR="903605" lvl="0" fontAlgn="base">
              <a:lnSpc>
                <a:spcPct val="112000"/>
              </a:lnSpc>
              <a:spcBef>
                <a:spcPts val="0"/>
              </a:spcBef>
              <a:spcAft>
                <a:spcPts val="1055"/>
              </a:spcAft>
              <a:buClr>
                <a:srgbClr val="000000"/>
              </a:buClr>
              <a:buSzPts val="1400"/>
            </a:pPr>
            <a:r>
              <a:rPr lang="en-US" sz="32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3.Required more time and procedure. </a:t>
            </a:r>
          </a:p>
          <a:p>
            <a:pPr>
              <a:lnSpc>
                <a:spcPct val="107000"/>
              </a:lnSpc>
              <a:spcAft>
                <a:spcPts val="1140"/>
              </a:spcAft>
            </a:pPr>
            <a:r>
              <a:rPr lang="en-US" sz="1400" dirty="0" smtClean="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6752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644388"/>
            <a:ext cx="6493565" cy="4122732"/>
          </a:xfrm>
          <a:prstGeom prst="rect">
            <a:avLst/>
          </a:prstGeom>
        </p:spPr>
        <p:txBody>
          <a:bodyPr wrap="square">
            <a:spAutoFit/>
          </a:bodyPr>
          <a:lstStyle/>
          <a:p>
            <a:pPr>
              <a:lnSpc>
                <a:spcPct val="107000"/>
              </a:lnSpc>
              <a:spcAft>
                <a:spcPts val="1090"/>
              </a:spcAft>
            </a:pPr>
            <a:endParaRPr lang="en-US" sz="20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12000"/>
              </a:lnSpc>
              <a:spcBef>
                <a:spcPts val="0"/>
              </a:spcBef>
              <a:spcAft>
                <a:spcPts val="1055"/>
              </a:spcAft>
            </a:pPr>
            <a:r>
              <a:rPr lang="en-US" sz="2400" b="1" dirty="0" smtClean="0">
                <a:solidFill>
                  <a:srgbClr val="0070C0"/>
                </a:solidFill>
                <a:effectLst/>
                <a:latin typeface="Times New Roman" panose="02020603050405020304" pitchFamily="18" charset="0"/>
                <a:ea typeface="Times New Roman" panose="02020603050405020304" pitchFamily="18" charset="0"/>
              </a:rPr>
              <a:t>They are generally. divided into 2 types: </a:t>
            </a:r>
          </a:p>
          <a:p>
            <a:pPr marL="6350" marR="903605" indent="-6350">
              <a:lnSpc>
                <a:spcPct val="112000"/>
              </a:lnSpc>
              <a:spcBef>
                <a:spcPts val="0"/>
              </a:spcBef>
              <a:spcAft>
                <a:spcPts val="1055"/>
              </a:spcAft>
            </a:pPr>
            <a:r>
              <a:rPr lang="en-US" sz="2400" b="1" dirty="0" smtClean="0">
                <a:solidFill>
                  <a:srgbClr val="FF0000"/>
                </a:solidFill>
                <a:effectLst/>
                <a:latin typeface="Times New Roman" panose="02020603050405020304" pitchFamily="18" charset="0"/>
                <a:ea typeface="Times New Roman" panose="02020603050405020304" pitchFamily="18" charset="0"/>
              </a:rPr>
              <a:t>1.ARCON:</a:t>
            </a:r>
            <a:r>
              <a:rPr lang="en-US" sz="2400" dirty="0" smtClean="0">
                <a:solidFill>
                  <a:srgbClr val="FF0000"/>
                </a:solidFill>
                <a:effectLst/>
                <a:latin typeface="Times New Roman" panose="02020603050405020304" pitchFamily="18" charset="0"/>
                <a:ea typeface="Times New Roman" panose="02020603050405020304" pitchFamily="18" charset="0"/>
              </a:rPr>
              <a:t> </a:t>
            </a:r>
            <a:r>
              <a:rPr lang="en-US" sz="2400" dirty="0" smtClean="0">
                <a:solidFill>
                  <a:srgbClr val="000000"/>
                </a:solidFill>
                <a:effectLst/>
                <a:latin typeface="Times New Roman" panose="02020603050405020304" pitchFamily="18" charset="0"/>
                <a:ea typeface="Times New Roman" panose="02020603050405020304" pitchFamily="18" charset="0"/>
              </a:rPr>
              <a:t>condylar elements are on the lower member of the articulator and mechanical fossa attached to the upper member   </a:t>
            </a:r>
          </a:p>
          <a:p>
            <a:pPr marL="6350" marR="903605" indent="-6350">
              <a:lnSpc>
                <a:spcPct val="112000"/>
              </a:lnSpc>
              <a:spcBef>
                <a:spcPts val="0"/>
              </a:spcBef>
              <a:spcAft>
                <a:spcPts val="1055"/>
              </a:spcAft>
            </a:pPr>
            <a:r>
              <a:rPr lang="en-US" sz="2400" b="1" dirty="0" smtClean="0">
                <a:solidFill>
                  <a:srgbClr val="FF0000"/>
                </a:solidFill>
                <a:effectLst/>
                <a:latin typeface="Times New Roman" panose="02020603050405020304" pitchFamily="18" charset="0"/>
                <a:ea typeface="Times New Roman" panose="02020603050405020304" pitchFamily="18" charset="0"/>
              </a:rPr>
              <a:t>2. NON-ARCON</a:t>
            </a:r>
            <a:r>
              <a:rPr lang="en-US" sz="2400" dirty="0" smtClean="0">
                <a:solidFill>
                  <a:srgbClr val="FF0000"/>
                </a:solidFill>
                <a:effectLst/>
                <a:latin typeface="Times New Roman" panose="02020603050405020304" pitchFamily="18" charset="0"/>
                <a:ea typeface="Times New Roman" panose="02020603050405020304" pitchFamily="18" charset="0"/>
              </a:rPr>
              <a:t> </a:t>
            </a:r>
            <a:r>
              <a:rPr lang="en-US" sz="2400" dirty="0" smtClean="0">
                <a:solidFill>
                  <a:srgbClr val="000000"/>
                </a:solidFill>
                <a:effectLst/>
                <a:latin typeface="Times New Roman" panose="02020603050405020304" pitchFamily="18" charset="0"/>
                <a:ea typeface="Times New Roman" panose="02020603050405020304" pitchFamily="18" charset="0"/>
              </a:rPr>
              <a:t>condylar elements are placed on the upper portion of the articulator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3605944" y="895439"/>
            <a:ext cx="5171224" cy="487506"/>
          </a:xfrm>
          <a:prstGeom prst="rect">
            <a:avLst/>
          </a:prstGeom>
        </p:spPr>
        <p:txBody>
          <a:bodyPr wrap="none">
            <a:spAutoFit/>
          </a:bodyPr>
          <a:lstStyle/>
          <a:p>
            <a:pPr lvl="0">
              <a:lnSpc>
                <a:spcPct val="107000"/>
              </a:lnSpc>
              <a:spcAft>
                <a:spcPts val="1090"/>
              </a:spcAft>
            </a:pPr>
            <a:r>
              <a:rPr lang="en-US" sz="2400" b="1" dirty="0">
                <a:solidFill>
                  <a:schemeClr val="bg1"/>
                </a:solidFill>
                <a:latin typeface="Times New Roman" panose="02020603050405020304" pitchFamily="18" charset="0"/>
                <a:ea typeface="Times New Roman" panose="02020603050405020304" pitchFamily="18" charset="0"/>
              </a:rPr>
              <a:t>Types of Semi-adjustable </a:t>
            </a:r>
            <a:r>
              <a:rPr lang="en-US" sz="2400" b="1" dirty="0" smtClean="0">
                <a:solidFill>
                  <a:schemeClr val="bg1"/>
                </a:solidFill>
                <a:latin typeface="Times New Roman" panose="02020603050405020304" pitchFamily="18" charset="0"/>
                <a:ea typeface="Times New Roman" panose="02020603050405020304" pitchFamily="18" charset="0"/>
              </a:rPr>
              <a:t>articulators </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658679" y="2173719"/>
            <a:ext cx="6090904" cy="4439116"/>
          </a:xfrm>
          <a:prstGeom prst="rect">
            <a:avLst/>
          </a:prstGeom>
        </p:spPr>
      </p:pic>
    </p:spTree>
    <p:extLst>
      <p:ext uri="{BB962C8B-B14F-4D97-AF65-F5344CB8AC3E}">
        <p14:creationId xmlns:p14="http://schemas.microsoft.com/office/powerpoint/2010/main" val="356135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287" y="1271659"/>
            <a:ext cx="12563060" cy="3547061"/>
          </a:xfrm>
          <a:prstGeom prst="rect">
            <a:avLst/>
          </a:prstGeom>
        </p:spPr>
        <p:txBody>
          <a:bodyPr wrap="square">
            <a:spAutoFit/>
          </a:bodyPr>
          <a:lstStyle/>
          <a:p>
            <a:pPr>
              <a:lnSpc>
                <a:spcPct val="107000"/>
              </a:lnSpc>
              <a:spcAft>
                <a:spcPts val="1090"/>
              </a:spcAft>
            </a:pPr>
            <a:endParaRPr lang="en-US" sz="24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12000"/>
              </a:lnSpc>
              <a:spcBef>
                <a:spcPts val="0"/>
              </a:spcBef>
              <a:spcAft>
                <a:spcPts val="1055"/>
              </a:spcAft>
            </a:pPr>
            <a:r>
              <a:rPr lang="en-US" sz="2400" dirty="0" smtClean="0">
                <a:solidFill>
                  <a:srgbClr val="000000"/>
                </a:solidFill>
                <a:effectLst/>
                <a:latin typeface="Times New Roman" panose="02020603050405020304" pitchFamily="18" charset="0"/>
                <a:ea typeface="Times New Roman" panose="02020603050405020304" pitchFamily="18" charset="0"/>
              </a:rPr>
              <a:t>These accept not only centric relation maxilla-mandibular relation records,  but also  protrusive and right &amp; left lateral maxilla-mandibular relation. </a:t>
            </a:r>
          </a:p>
          <a:p>
            <a:pPr marL="6350" marR="903605" indent="-6350">
              <a:lnSpc>
                <a:spcPct val="176000"/>
              </a:lnSpc>
              <a:spcBef>
                <a:spcPts val="0"/>
              </a:spcBef>
              <a:spcAft>
                <a:spcPts val="0"/>
              </a:spcAft>
            </a:pPr>
            <a:r>
              <a:rPr lang="en-US" sz="2400" dirty="0" smtClean="0">
                <a:solidFill>
                  <a:srgbClr val="000000"/>
                </a:solidFill>
                <a:effectLst/>
                <a:latin typeface="Times New Roman" panose="02020603050405020304" pitchFamily="18" charset="0"/>
                <a:ea typeface="Times New Roman" panose="02020603050405020304" pitchFamily="18" charset="0"/>
              </a:rPr>
              <a:t>Fully adjustable articulators horizontal and lateral condylar path inclination can be  obtained from the patient mouth in addition to face bow transfer. It facilitates the  mounting of the cast on the articulator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sp>
        <p:nvSpPr>
          <p:cNvPr id="3" name="Rectangle 2"/>
          <p:cNvSpPr/>
          <p:nvPr/>
        </p:nvSpPr>
        <p:spPr>
          <a:xfrm>
            <a:off x="3575265" y="1041212"/>
            <a:ext cx="4107215" cy="460895"/>
          </a:xfrm>
          <a:prstGeom prst="rect">
            <a:avLst/>
          </a:prstGeom>
        </p:spPr>
        <p:txBody>
          <a:bodyPr wrap="none">
            <a:spAutoFit/>
          </a:bodyPr>
          <a:lstStyle/>
          <a:p>
            <a:pPr lvl="0">
              <a:lnSpc>
                <a:spcPct val="107000"/>
              </a:lnSpc>
              <a:spcAft>
                <a:spcPts val="1090"/>
              </a:spcAft>
            </a:pPr>
            <a:r>
              <a:rPr lang="en-US" sz="2400" b="1" dirty="0">
                <a:solidFill>
                  <a:schemeClr val="bg1"/>
                </a:solidFill>
                <a:latin typeface="Times New Roman" panose="02020603050405020304" pitchFamily="18" charset="0"/>
                <a:ea typeface="Times New Roman" panose="02020603050405020304" pitchFamily="18" charset="0"/>
              </a:rPr>
              <a:t>Fully adjustable articulators: </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359965" y="4027231"/>
            <a:ext cx="6055369" cy="2830769"/>
          </a:xfrm>
          <a:prstGeom prst="rect">
            <a:avLst/>
          </a:prstGeom>
        </p:spPr>
      </p:pic>
    </p:spTree>
    <p:extLst>
      <p:ext uri="{BB962C8B-B14F-4D97-AF65-F5344CB8AC3E}">
        <p14:creationId xmlns:p14="http://schemas.microsoft.com/office/powerpoint/2010/main" val="193347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069" y="1859067"/>
            <a:ext cx="12470296" cy="4450962"/>
          </a:xfrm>
          <a:prstGeom prst="rect">
            <a:avLst/>
          </a:prstGeom>
        </p:spPr>
        <p:txBody>
          <a:bodyPr wrap="square">
            <a:spAutoFit/>
          </a:bodyPr>
          <a:lstStyle/>
          <a:p>
            <a:pPr>
              <a:lnSpc>
                <a:spcPct val="107000"/>
              </a:lnSpc>
              <a:spcAft>
                <a:spcPts val="1090"/>
              </a:spcAft>
            </a:pPr>
            <a:r>
              <a:rPr lang="en-US" sz="2400" b="1" dirty="0" smtClean="0">
                <a:solidFill>
                  <a:srgbClr val="4F81BD"/>
                </a:solidFill>
                <a:effectLst/>
                <a:latin typeface="Times New Roman" panose="02020603050405020304" pitchFamily="18" charset="0"/>
                <a:ea typeface="Times New Roman" panose="02020603050405020304" pitchFamily="18" charset="0"/>
              </a:rPr>
              <a:t>Advantages: </a:t>
            </a:r>
            <a:endParaRPr lang="en-US" sz="24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47000"/>
              </a:lnSpc>
              <a:spcBef>
                <a:spcPts val="0"/>
              </a:spcBef>
              <a:spcAft>
                <a:spcPts val="1055"/>
              </a:spcAft>
            </a:pPr>
            <a:r>
              <a:rPr lang="en-US" sz="2400" dirty="0" smtClean="0">
                <a:solidFill>
                  <a:srgbClr val="000000"/>
                </a:solidFill>
                <a:effectLst/>
                <a:latin typeface="Times New Roman" panose="02020603050405020304" pitchFamily="18" charset="0"/>
                <a:ea typeface="Times New Roman" panose="02020603050405020304" pitchFamily="18" charset="0"/>
              </a:rPr>
              <a:t>Allow view close representation of the T.M.J.  ( </a:t>
            </a:r>
            <a:r>
              <a:rPr lang="en-US" sz="2400" dirty="0" err="1" smtClean="0">
                <a:solidFill>
                  <a:srgbClr val="000000"/>
                </a:solidFill>
                <a:effectLst/>
                <a:latin typeface="Times New Roman" panose="02020603050405020304" pitchFamily="18" charset="0"/>
                <a:ea typeface="Times New Roman" panose="02020603050405020304" pitchFamily="18" charset="0"/>
              </a:rPr>
              <a:t>tempro</a:t>
            </a:r>
            <a:r>
              <a:rPr lang="en-US" sz="2400" dirty="0" smtClean="0">
                <a:solidFill>
                  <a:srgbClr val="000000"/>
                </a:solidFill>
                <a:effectLst/>
                <a:latin typeface="Times New Roman" panose="02020603050405020304" pitchFamily="18" charset="0"/>
                <a:ea typeface="Times New Roman" panose="02020603050405020304" pitchFamily="18" charset="0"/>
              </a:rPr>
              <a:t> -mandibular joint ) with a more accurate reproduction of condylar path and Bennet shaft </a:t>
            </a:r>
          </a:p>
          <a:p>
            <a:pPr>
              <a:lnSpc>
                <a:spcPct val="107000"/>
              </a:lnSpc>
              <a:spcAft>
                <a:spcPts val="1115"/>
              </a:spcAft>
            </a:pPr>
            <a:r>
              <a:rPr lang="en-US" sz="2400" b="1" dirty="0" smtClean="0">
                <a:solidFill>
                  <a:srgbClr val="FF0000"/>
                </a:solidFill>
                <a:effectLst/>
                <a:latin typeface="Times New Roman" panose="02020603050405020304" pitchFamily="18" charset="0"/>
                <a:ea typeface="Times New Roman" panose="02020603050405020304" pitchFamily="18" charset="0"/>
              </a:rPr>
              <a:t> </a:t>
            </a:r>
            <a:endParaRPr lang="en-US" sz="2400" dirty="0" smtClean="0">
              <a:solidFill>
                <a:srgbClr val="000000"/>
              </a:solidFill>
              <a:effectLst/>
              <a:latin typeface="Times New Roman" panose="02020603050405020304" pitchFamily="18" charset="0"/>
              <a:ea typeface="Times New Roman" panose="02020603050405020304" pitchFamily="18" charset="0"/>
            </a:endParaRPr>
          </a:p>
          <a:p>
            <a:pPr marL="6350" marR="5086985" indent="-6350">
              <a:lnSpc>
                <a:spcPct val="107000"/>
              </a:lnSpc>
              <a:spcBef>
                <a:spcPts val="0"/>
              </a:spcBef>
              <a:spcAft>
                <a:spcPts val="1090"/>
              </a:spcAft>
            </a:pPr>
            <a:r>
              <a:rPr lang="en-US" sz="2400" b="1" dirty="0" smtClean="0">
                <a:solidFill>
                  <a:srgbClr val="FF0000"/>
                </a:solidFill>
                <a:effectLst/>
                <a:latin typeface="Times New Roman" panose="02020603050405020304" pitchFamily="18" charset="0"/>
                <a:ea typeface="Times New Roman" panose="02020603050405020304" pitchFamily="18" charset="0"/>
              </a:rPr>
              <a:t>Disadvantages </a:t>
            </a:r>
            <a:endParaRPr lang="en-US" sz="2400" dirty="0" smtClean="0">
              <a:solidFill>
                <a:srgbClr val="000000"/>
              </a:solidFill>
              <a:effectLst/>
              <a:latin typeface="Times New Roman" panose="02020603050405020304" pitchFamily="18" charset="0"/>
              <a:ea typeface="Times New Roman" panose="02020603050405020304" pitchFamily="18" charset="0"/>
            </a:endParaRPr>
          </a:p>
          <a:p>
            <a:pPr marR="903605" lvl="0" fontAlgn="base">
              <a:lnSpc>
                <a:spcPct val="112000"/>
              </a:lnSpc>
              <a:spcBef>
                <a:spcPts val="0"/>
              </a:spcBef>
              <a:spcAft>
                <a:spcPts val="1055"/>
              </a:spcAft>
              <a:buClr>
                <a:srgbClr val="000000"/>
              </a:buClr>
              <a:buSzPts val="1400"/>
            </a:pP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1.Time-consuming to use and adjustable. </a:t>
            </a:r>
          </a:p>
          <a:p>
            <a:pPr marR="903605" lvl="0" fontAlgn="base">
              <a:lnSpc>
                <a:spcPct val="112000"/>
              </a:lnSpc>
              <a:spcBef>
                <a:spcPts val="0"/>
              </a:spcBef>
              <a:spcAft>
                <a:spcPts val="1055"/>
              </a:spcAft>
              <a:buClr>
                <a:srgbClr val="000000"/>
              </a:buClr>
              <a:buSzPts val="1400"/>
            </a:pP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2.Require a high level of skill and understanding from both dentists and technicians </a:t>
            </a:r>
          </a:p>
          <a:p>
            <a:pPr marR="903605" lvl="0" fontAlgn="base">
              <a:lnSpc>
                <a:spcPct val="112000"/>
              </a:lnSpc>
              <a:spcBef>
                <a:spcPts val="0"/>
              </a:spcBef>
              <a:spcAft>
                <a:spcPts val="1055"/>
              </a:spcAft>
              <a:buClr>
                <a:srgbClr val="000000"/>
              </a:buClr>
              <a:buSzPts val="1400"/>
            </a:pP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3.Expensive instrument . </a:t>
            </a:r>
            <a:endPar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3698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13726"/>
            <a:ext cx="12563060" cy="2961260"/>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1115"/>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7000"/>
              </a:lnSpc>
              <a:spcBef>
                <a:spcPts val="0"/>
              </a:spcBef>
              <a:spcAft>
                <a:spcPts val="1090"/>
              </a:spcAft>
              <a:buClrTx/>
              <a:buSzTx/>
              <a:buFontTx/>
              <a:buNone/>
              <a:tabLst/>
              <a:defRPr/>
            </a:pPr>
            <a:r>
              <a:rPr kumimoji="0" lang="en-US" sz="2400" b="1" i="0" u="sng" strike="noStrike" kern="1200" cap="none" spc="0" normalizeH="0" baseline="0" noProof="0" dirty="0" smtClean="0">
                <a:ln>
                  <a:noFill/>
                </a:ln>
                <a:solidFill>
                  <a:srgbClr val="17365D"/>
                </a:solidFill>
                <a:effectLst/>
                <a:uLnTx/>
                <a:uFill>
                  <a:solidFill>
                    <a:srgbClr val="17365D"/>
                  </a:solidFill>
                </a:uFill>
                <a:latin typeface="Times New Roman" panose="02020603050405020304" pitchFamily="18" charset="0"/>
                <a:ea typeface="Times New Roman" panose="02020603050405020304" pitchFamily="18" charset="0"/>
                <a:cs typeface="+mn-cs"/>
              </a:rPr>
              <a:t>FACE-Bow :</a:t>
            </a:r>
            <a:r>
              <a:rPr kumimoji="0" lang="en-US" sz="2400" b="1" i="0" u="none" strike="noStrike" kern="1200" cap="none" spc="0" normalizeH="0" baseline="0" noProof="0" dirty="0" smtClean="0">
                <a:ln>
                  <a:noFill/>
                </a:ln>
                <a:solidFill>
                  <a:srgbClr val="17365D"/>
                </a:solidFill>
                <a:effectLst/>
                <a:uLnTx/>
                <a:uFillTx/>
                <a:latin typeface="Times New Roman" panose="02020603050405020304" pitchFamily="18" charset="0"/>
                <a:ea typeface="Times New Roman" panose="02020603050405020304" pitchFamily="18" charset="0"/>
                <a:cs typeface="+mn-cs"/>
              </a:rPr>
              <a:t> </a:t>
            </a:r>
            <a:endPar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6350" marR="1425575" lvl="0" indent="-6350" algn="l" defTabSz="914400" rtl="0" eaLnBrk="1" fontAlgn="auto" latinLnBrk="0" hangingPunct="1">
              <a:lnSpc>
                <a:spcPct val="177000"/>
              </a:lnSpc>
              <a:spcBef>
                <a:spcPts val="0"/>
              </a:spcBef>
              <a:spcAft>
                <a:spcPts val="0"/>
              </a:spcAft>
              <a:buClrTx/>
              <a:buSzTx/>
              <a:buFontTx/>
              <a:buNone/>
              <a:tabLst/>
              <a:defRPr/>
            </a:pPr>
            <a:r>
              <a:rPr kumimoji="0" lang="en-US" sz="24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mn-cs"/>
              </a:rPr>
              <a:t>lt</a:t>
            </a:r>
            <a:r>
              <a:rPr kumimoji="0" lang="en-US"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mn-cs"/>
              </a:rPr>
              <a:t> is a caliper like device used to record the relationship of the maxilla to T.M.J or it's an instrument used to record the relationship of the maxillary arch and then transfer this relationship to an articulator. </a:t>
            </a:r>
          </a:p>
        </p:txBody>
      </p:sp>
      <p:pic>
        <p:nvPicPr>
          <p:cNvPr id="4" name="Picture 3"/>
          <p:cNvPicPr>
            <a:picLocks noChangeAspect="1"/>
          </p:cNvPicPr>
          <p:nvPr/>
        </p:nvPicPr>
        <p:blipFill>
          <a:blip r:embed="rId2"/>
          <a:stretch>
            <a:fillRect/>
          </a:stretch>
        </p:blipFill>
        <p:spPr>
          <a:xfrm rot="10800000">
            <a:off x="5433391" y="3717934"/>
            <a:ext cx="3998181" cy="3140065"/>
          </a:xfrm>
          <a:prstGeom prst="rect">
            <a:avLst/>
          </a:prstGeom>
        </p:spPr>
      </p:pic>
    </p:spTree>
    <p:extLst>
      <p:ext uri="{BB962C8B-B14F-4D97-AF65-F5344CB8AC3E}">
        <p14:creationId xmlns:p14="http://schemas.microsoft.com/office/powerpoint/2010/main" val="73052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3338" y="1806870"/>
            <a:ext cx="10800523" cy="5316007"/>
          </a:xfrm>
          <a:prstGeom prst="rect">
            <a:avLst/>
          </a:prstGeom>
        </p:spPr>
        <p:txBody>
          <a:bodyPr wrap="square">
            <a:spAutoFit/>
          </a:bodyPr>
          <a:lstStyle/>
          <a:p>
            <a:pPr>
              <a:lnSpc>
                <a:spcPct val="107000"/>
              </a:lnSpc>
              <a:spcAft>
                <a:spcPts val="1090"/>
              </a:spcAft>
            </a:pPr>
            <a:r>
              <a:rPr lang="en-US" sz="2800" b="1" kern="0" dirty="0" smtClean="0">
                <a:solidFill>
                  <a:srgbClr val="9BBB59"/>
                </a:solidFill>
                <a:effectLst/>
                <a:latin typeface="Times New Roman" panose="02020603050405020304" pitchFamily="18" charset="0"/>
                <a:ea typeface="Times New Roman" panose="02020603050405020304" pitchFamily="18" charset="0"/>
              </a:rPr>
              <a:t>Uses of the face-bow </a:t>
            </a:r>
          </a:p>
          <a:p>
            <a:pPr marL="6350" marR="903605" indent="-6350">
              <a:lnSpc>
                <a:spcPct val="145000"/>
              </a:lnSpc>
              <a:spcBef>
                <a:spcPts val="0"/>
              </a:spcBef>
              <a:spcAft>
                <a:spcPts val="480"/>
              </a:spcAft>
            </a:pPr>
            <a:r>
              <a:rPr lang="en-US" sz="2800" dirty="0" smtClean="0">
                <a:solidFill>
                  <a:srgbClr val="000000"/>
                </a:solidFill>
                <a:effectLst/>
                <a:latin typeface="Times New Roman" panose="02020603050405020304" pitchFamily="18" charset="0"/>
                <a:ea typeface="Times New Roman" panose="02020603050405020304" pitchFamily="18" charset="0"/>
              </a:rPr>
              <a:t> </a:t>
            </a:r>
            <a:r>
              <a:rPr lang="en-US" sz="3200" dirty="0" smtClean="0">
                <a:solidFill>
                  <a:srgbClr val="000000"/>
                </a:solidFill>
                <a:effectLst/>
                <a:latin typeface="Times New Roman" panose="02020603050405020304" pitchFamily="18" charset="0"/>
                <a:ea typeface="Times New Roman" panose="02020603050405020304" pitchFamily="18" charset="0"/>
              </a:rPr>
              <a:t>1)To register the relationship of the patient's maxillary arch in three planes of space and transfer this information into an articulator that can be adjusted to simulate the patient's jaw movements . </a:t>
            </a:r>
          </a:p>
          <a:p>
            <a:pPr marL="6350" marR="903605" indent="-6350">
              <a:lnSpc>
                <a:spcPct val="145000"/>
              </a:lnSpc>
              <a:spcBef>
                <a:spcPts val="0"/>
              </a:spcBef>
              <a:spcAft>
                <a:spcPts val="480"/>
              </a:spcAft>
            </a:pPr>
            <a:endParaRPr lang="en-US" sz="3200" dirty="0" smtClean="0">
              <a:solidFill>
                <a:srgbClr val="000000"/>
              </a:solidFill>
              <a:effectLst/>
              <a:latin typeface="Times New Roman" panose="02020603050405020304" pitchFamily="18" charset="0"/>
              <a:ea typeface="Times New Roman" panose="02020603050405020304" pitchFamily="18" charset="0"/>
            </a:endParaRPr>
          </a:p>
          <a:p>
            <a:pPr marL="6350" marR="903605" indent="-6350">
              <a:lnSpc>
                <a:spcPct val="112000"/>
              </a:lnSpc>
              <a:spcBef>
                <a:spcPts val="0"/>
              </a:spcBef>
              <a:spcAft>
                <a:spcPts val="1055"/>
              </a:spcAft>
            </a:pPr>
            <a:r>
              <a:rPr lang="en-US" sz="3200" dirty="0" smtClean="0">
                <a:solidFill>
                  <a:srgbClr val="000000"/>
                </a:solidFill>
                <a:effectLst/>
                <a:latin typeface="Times New Roman" panose="02020603050405020304" pitchFamily="18" charset="0"/>
                <a:ea typeface="Times New Roman" panose="02020603050405020304" pitchFamily="18" charset="0"/>
              </a:rPr>
              <a:t>2) Facilitate the mounting of the cast on the articulator </a:t>
            </a:r>
          </a:p>
          <a:p>
            <a:pPr marR="867410" algn="ctr">
              <a:lnSpc>
                <a:spcPct val="107000"/>
              </a:lnSpc>
              <a:spcAft>
                <a:spcPts val="1115"/>
              </a:spcAft>
            </a:pPr>
            <a:r>
              <a:rPr lang="en-US" sz="1400" dirty="0" smtClean="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1437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826" y="2101578"/>
            <a:ext cx="8454887" cy="4507772"/>
          </a:xfrm>
          <a:prstGeom prst="rect">
            <a:avLst/>
          </a:prstGeom>
        </p:spPr>
        <p:txBody>
          <a:bodyPr wrap="square">
            <a:spAutoFit/>
          </a:bodyPr>
          <a:lstStyle/>
          <a:p>
            <a:pPr marL="6350" marR="5086985" indent="-6350">
              <a:lnSpc>
                <a:spcPct val="174000"/>
              </a:lnSpc>
              <a:spcBef>
                <a:spcPts val="0"/>
              </a:spcBef>
              <a:spcAft>
                <a:spcPts val="50"/>
              </a:spcAft>
            </a:pPr>
            <a:r>
              <a:rPr lang="en-US" sz="2400" b="1" dirty="0" smtClean="0">
                <a:solidFill>
                  <a:srgbClr val="FF0000"/>
                </a:solidFill>
                <a:effectLst/>
                <a:latin typeface="Times New Roman" panose="02020603050405020304" pitchFamily="18" charset="0"/>
                <a:ea typeface="Times New Roman" panose="02020603050405020304" pitchFamily="18" charset="0"/>
              </a:rPr>
              <a:t>Parts of Face - bow:-</a:t>
            </a:r>
          </a:p>
          <a:p>
            <a:pPr marL="6350" marR="5086985" indent="-6350">
              <a:lnSpc>
                <a:spcPct val="150000"/>
              </a:lnSpc>
              <a:spcBef>
                <a:spcPts val="0"/>
              </a:spcBef>
              <a:spcAft>
                <a:spcPts val="50"/>
              </a:spcAft>
            </a:pPr>
            <a:r>
              <a:rPr lang="en-US" sz="2400" b="1" dirty="0" smtClean="0">
                <a:solidFill>
                  <a:srgbClr val="FF0000"/>
                </a:solidFill>
                <a:effectLst/>
                <a:latin typeface="Times New Roman" panose="02020603050405020304" pitchFamily="18" charset="0"/>
                <a:ea typeface="Times New Roman" panose="02020603050405020304" pitchFamily="18" charset="0"/>
              </a:rPr>
              <a:t> </a:t>
            </a:r>
            <a:r>
              <a:rPr lang="en-US" sz="2400" dirty="0" smtClean="0">
                <a:solidFill>
                  <a:srgbClr val="000000"/>
                </a:solidFill>
                <a:latin typeface="Times New Roman" panose="02020603050405020304" pitchFamily="18" charset="0"/>
                <a:ea typeface="Times New Roman" panose="02020603050405020304" pitchFamily="18" charset="0"/>
              </a:rPr>
              <a:t>1.</a:t>
            </a:r>
            <a:r>
              <a:rPr lang="en-US" sz="2400" dirty="0" smtClean="0">
                <a:solidFill>
                  <a:srgbClr val="000000"/>
                </a:solidFill>
                <a:effectLst/>
                <a:latin typeface="Times New Roman" panose="02020603050405020304" pitchFamily="18" charset="0"/>
                <a:ea typeface="Times New Roman" panose="02020603050405020304" pitchFamily="18" charset="0"/>
              </a:rPr>
              <a:t>U- shaped frame. </a:t>
            </a:r>
          </a:p>
          <a:p>
            <a:pPr marR="903605" lvl="0" fontAlgn="base">
              <a:lnSpc>
                <a:spcPct val="150000"/>
              </a:lnSpc>
              <a:spcBef>
                <a:spcPts val="0"/>
              </a:spcBef>
              <a:spcAft>
                <a:spcPts val="1055"/>
              </a:spcAft>
              <a:buClr>
                <a:srgbClr val="000000"/>
              </a:buClr>
              <a:buSzPts val="1400"/>
            </a:pP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2.The part that contacts the skin over the T.M.J. is the condyle rods. </a:t>
            </a:r>
          </a:p>
          <a:p>
            <a:pPr marR="903605" lvl="0" fontAlgn="base">
              <a:lnSpc>
                <a:spcPct val="150000"/>
              </a:lnSpc>
              <a:spcBef>
                <a:spcPts val="0"/>
              </a:spcBef>
              <a:spcAft>
                <a:spcPts val="1055"/>
              </a:spcAft>
              <a:buClr>
                <a:srgbClr val="000000"/>
              </a:buClr>
              <a:buSzPts val="1400"/>
            </a:pPr>
            <a:r>
              <a:rPr lang="en-US" sz="2400"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a:t>
            </a: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bite fork. </a:t>
            </a:r>
          </a:p>
          <a:p>
            <a:pPr marR="903605" lvl="0" fontAlgn="base">
              <a:lnSpc>
                <a:spcPct val="150000"/>
              </a:lnSpc>
              <a:spcBef>
                <a:spcPts val="0"/>
              </a:spcBef>
              <a:spcAft>
                <a:spcPts val="1055"/>
              </a:spcAft>
              <a:buClr>
                <a:srgbClr val="000000"/>
              </a:buClr>
              <a:buSzPts val="1400"/>
            </a:pP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4.Locking device  </a:t>
            </a:r>
          </a:p>
          <a:p>
            <a:pPr marR="903605" lvl="0" fontAlgn="base">
              <a:lnSpc>
                <a:spcPct val="150000"/>
              </a:lnSpc>
              <a:spcBef>
                <a:spcPts val="0"/>
              </a:spcBef>
              <a:spcAft>
                <a:spcPts val="1055"/>
              </a:spcAft>
              <a:buClr>
                <a:srgbClr val="000000"/>
              </a:buClr>
              <a:buSzPts val="1400"/>
            </a:pPr>
            <a:r>
              <a:rPr lang="en-US" sz="2400" dirty="0" smtClean="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a:t>
            </a:r>
            <a:r>
              <a:rPr lang="en-US" sz="2400" u="none" strike="noStrike" dirty="0" smtClean="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orbital point  </a:t>
            </a:r>
            <a:endPar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p:cNvPicPr/>
          <p:nvPr/>
        </p:nvPicPr>
        <p:blipFill>
          <a:blip r:embed="rId2"/>
          <a:stretch>
            <a:fillRect/>
          </a:stretch>
        </p:blipFill>
        <p:spPr>
          <a:xfrm>
            <a:off x="7394713" y="2964496"/>
            <a:ext cx="4357315" cy="3104999"/>
          </a:xfrm>
          <a:prstGeom prst="rect">
            <a:avLst/>
          </a:prstGeom>
        </p:spPr>
      </p:pic>
    </p:spTree>
    <p:extLst>
      <p:ext uri="{BB962C8B-B14F-4D97-AF65-F5344CB8AC3E}">
        <p14:creationId xmlns:p14="http://schemas.microsoft.com/office/powerpoint/2010/main" val="1745556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7116417"/>
          </a:xfrm>
          <a:prstGeom prst="rect">
            <a:avLst/>
          </a:prstGeom>
        </p:spPr>
      </p:pic>
    </p:spTree>
    <p:extLst>
      <p:ext uri="{BB962C8B-B14F-4D97-AF65-F5344CB8AC3E}">
        <p14:creationId xmlns:p14="http://schemas.microsoft.com/office/powerpoint/2010/main" val="54401790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33</TotalTime>
  <Words>516</Words>
  <Application>Microsoft Office PowerPoint</Application>
  <PresentationFormat>Widescreen</PresentationFormat>
  <Paragraphs>47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Gill Sans MT</vt:lpstr>
      <vt:lpstr>Times New Roman</vt:lpstr>
      <vt:lpstr>Wingdings 2</vt:lpstr>
      <vt:lpstr>Dividend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Maher</cp:lastModifiedBy>
  <cp:revision>8</cp:revision>
  <dcterms:created xsi:type="dcterms:W3CDTF">2024-01-14T19:43:51Z</dcterms:created>
  <dcterms:modified xsi:type="dcterms:W3CDTF">2024-01-14T20:17:39Z</dcterms:modified>
</cp:coreProperties>
</file>