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9" r:id="rId4"/>
    <p:sldId id="260" r:id="rId5"/>
    <p:sldId id="262" r:id="rId6"/>
    <p:sldId id="261" r:id="rId7"/>
    <p:sldId id="263" r:id="rId8"/>
    <p:sldId id="264" r:id="rId9"/>
    <p:sldId id="265" r:id="rId10"/>
    <p:sldId id="266" r:id="rId11"/>
    <p:sldId id="267" r:id="rId12"/>
    <p:sldId id="268" r:id="rId13"/>
    <p:sldId id="269" r:id="rId14"/>
    <p:sldId id="270" r:id="rId15"/>
    <p:sldId id="271" r:id="rId16"/>
    <p:sldId id="25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34364D-06ED-429A-9D77-19859F0E0926}"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3978760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34364D-06ED-429A-9D77-19859F0E0926}"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1366973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734364D-06ED-429A-9D77-19859F0E0926}"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182976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34364D-06ED-429A-9D77-19859F0E0926}"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135836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34364D-06ED-429A-9D77-19859F0E0926}" type="datetimeFigureOut">
              <a:rPr lang="en-US" smtClean="0"/>
              <a:t>3/9/2024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2187777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34364D-06ED-429A-9D77-19859F0E0926}" type="datetimeFigureOut">
              <a:rPr lang="en-US" smtClean="0"/>
              <a:t>3/9/2024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2991985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34364D-06ED-429A-9D77-19859F0E0926}" type="datetimeFigureOut">
              <a:rPr lang="en-US" smtClean="0"/>
              <a:t>3/9/2024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2606028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734364D-06ED-429A-9D77-19859F0E0926}"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2622686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734364D-06ED-429A-9D77-19859F0E0926}" type="datetimeFigureOut">
              <a:rPr lang="en-US" smtClean="0"/>
              <a:t>3/9/2024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3572455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34364D-06ED-429A-9D77-19859F0E0926}"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78553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34364D-06ED-429A-9D77-19859F0E0926}" type="datetimeFigureOut">
              <a:rPr lang="en-US" smtClean="0"/>
              <a:t>3/9/2024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48B10-7223-4DE3-83A1-E2AE4C1258C3}" type="slidenum">
              <a:rPr lang="en-US" smtClean="0"/>
              <a:t>‹#›</a:t>
            </a:fld>
            <a:endParaRPr lang="en-US"/>
          </a:p>
        </p:txBody>
      </p:sp>
    </p:spTree>
    <p:extLst>
      <p:ext uri="{BB962C8B-B14F-4D97-AF65-F5344CB8AC3E}">
        <p14:creationId xmlns:p14="http://schemas.microsoft.com/office/powerpoint/2010/main" val="4097055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60EA64-D806-43AC-9DF2-F8C432F32B4C}" type="datetimeFigureOut">
              <a:rPr kumimoji="0" lang="en-US" sz="1050" b="0" i="0" u="none" strike="noStrike" kern="1200" cap="none" spc="0" normalizeH="0" baseline="0" noProof="0" dirty="0">
                <a:ln>
                  <a:noFill/>
                </a:ln>
                <a:solidFill>
                  <a:srgbClr val="FFFFFF">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FFFFFF">
                  <a:alpha val="70000"/>
                </a:srgbClr>
              </a:solidFill>
              <a:effectLst/>
              <a:uLnTx/>
              <a:uFillTx/>
              <a:latin typeface="Gill Sans MT" panose="020B05020201040202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alpha val="70000"/>
                </a:srgbClr>
              </a:solidFill>
              <a:effectLst/>
              <a:uLnTx/>
              <a:uFillTx/>
              <a:latin typeface="Gill Sans MT" panose="020B0502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82808646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70A7B3-6521-4DCA-87E5-044747A908C1}"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414463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60EA64-D806-43AC-9DF2-F8C432F32B4C}" type="datetimeFigureOut">
              <a:rPr kumimoji="0" lang="en-US" sz="1050" b="0" i="0" u="none" strike="noStrike" kern="1200" cap="none" spc="0" normalizeH="0" baseline="0" noProof="0" dirty="0">
                <a:ln>
                  <a:noFill/>
                </a:ln>
                <a:solidFill>
                  <a:srgbClr val="FFFFFF">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FFFFFF">
                  <a:alpha val="70000"/>
                </a:srgbClr>
              </a:solidFill>
              <a:effectLst/>
              <a:uLnTx/>
              <a:uFillTx/>
              <a:latin typeface="Gill Sans MT" panose="020B05020201040202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alpha val="70000"/>
                </a:srgbClr>
              </a:solidFill>
              <a:effectLst/>
              <a:uLnTx/>
              <a:uFillTx/>
              <a:latin typeface="Gill Sans MT" panose="020B0502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8149139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134690-1557-4C89-A502-4959FE7FAD70}"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9" name="Footer Placeholder 8"/>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10" name="Slide Number Placeholder 9"/>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5712131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7D4976-E339-4826-83B7-FBD03F55ECF8}"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67468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037C31-9E7A-4F99-8774-A0E530DE1A42}"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57621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78504F-A551-4DE0-9316-4DCD1D8CC752}"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30776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BE4249-C0D0-4B06-8692-E8BB871AF643}"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alpha val="70000"/>
                </a:srgbClr>
              </a:solidFill>
              <a:effectLst/>
              <a:uLnTx/>
              <a:uFillTx/>
              <a:latin typeface="Gill Sans MT" panose="020B0502020104020203"/>
              <a:ea typeface="+mn-ea"/>
              <a:cs typeface="+mn-cs"/>
            </a:endParaRPr>
          </a:p>
        </p:txBody>
      </p:sp>
      <p:sp>
        <p:nvSpPr>
          <p:cNvPr id="11" name="Slide Number Placeholder 10"/>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929194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042B0DB6-F5C7-45FB-8CF3-31B45F9C2DAC}" type="datetimeFigureOut">
              <a:rPr kumimoji="0" lang="en-US" sz="1050" b="0" i="0" u="none" strike="noStrike" kern="1200" cap="none" spc="0" normalizeH="0" baseline="0" noProof="0" dirty="0">
                <a:ln>
                  <a:noFill/>
                </a:ln>
                <a:solidFill>
                  <a:srgbClr val="FFFFFF"/>
                </a:solidFill>
                <a:effectLst>
                  <a:outerShdw blurRad="50800" dist="38100" dir="2700000" algn="tl" rotWithShape="0">
                    <a:prstClr val="black">
                      <a:alpha val="43000"/>
                    </a:prstClr>
                  </a:outerShdw>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FFFFFF"/>
              </a:solidFill>
              <a:effectLst>
                <a:outerShdw blurRad="50800" dist="38100" dir="2700000" algn="tl" rotWithShape="0">
                  <a:prstClr val="black">
                    <a:alpha val="43000"/>
                  </a:prstClr>
                </a:outerShdw>
              </a:effectLst>
              <a:uLnTx/>
              <a:uFillTx/>
              <a:latin typeface="Gill Sans MT" panose="020B0502020104020203"/>
              <a:ea typeface="+mn-ea"/>
              <a:cs typeface="+mn-cs"/>
            </a:endParaRP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alpha val="70000"/>
                </a:srgbClr>
              </a:solidFill>
              <a:effectLst/>
              <a:uLnTx/>
              <a:uFillTx/>
              <a:latin typeface="Gill Sans MT" panose="020B0502020104020203"/>
              <a:ea typeface="+mn-ea"/>
              <a:cs typeface="+mn-cs"/>
            </a:endParaRPr>
          </a:p>
        </p:txBody>
      </p:sp>
      <p:sp>
        <p:nvSpPr>
          <p:cNvPr id="10" name="Slide Number Placeholder 9"/>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929158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F9C37B-1D36-470B-8223-D6C91242EC14}"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817499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C6F52A-A82B-47A2-A83A-8C4C91F2D59F}"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428437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34364D-06ED-429A-9D77-19859F0E0926}" type="datetimeFigureOut">
              <a:rPr lang="en-US" smtClean="0"/>
              <a:t>3/9/2024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848B10-7223-4DE3-83A1-E2AE4C1258C3}" type="slidenum">
              <a:rPr lang="en-US" smtClean="0"/>
              <a:t>‹#›</a:t>
            </a:fld>
            <a:endParaRPr lang="en-US"/>
          </a:p>
        </p:txBody>
      </p:sp>
    </p:spTree>
    <p:extLst>
      <p:ext uri="{BB962C8B-B14F-4D97-AF65-F5344CB8AC3E}">
        <p14:creationId xmlns:p14="http://schemas.microsoft.com/office/powerpoint/2010/main" val="3675190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1160EA64-D806-43AC-9DF2-F8C432F32B4C}" type="datetimeFigureOut">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3/9/2024</a:t>
            </a:fld>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661544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2344282"/>
          </a:xfrm>
          <a:solidFill>
            <a:schemeClr val="accent1">
              <a:lumMod val="40000"/>
              <a:lumOff val="60000"/>
            </a:schemeClr>
          </a:solidFill>
        </p:spPr>
        <p:txBody>
          <a:bodyPr>
            <a:normAutofit/>
          </a:bodyPr>
          <a:lstStyle/>
          <a:p>
            <a:pPr marL="6350" marR="48895" indent="-6350">
              <a:lnSpc>
                <a:spcPct val="107000"/>
              </a:lnSpc>
              <a:spcBef>
                <a:spcPts val="0"/>
              </a:spcBef>
              <a:spcAft>
                <a:spcPts val="1100"/>
              </a:spcAft>
            </a:pPr>
            <a:r>
              <a:rPr lang="en-US" sz="1800" b="1" dirty="0" smtClean="0">
                <a:solidFill>
                  <a:srgbClr val="000000"/>
                </a:solidFill>
                <a:latin typeface="Times New Roman" panose="02020603050405020304" pitchFamily="18" charset="0"/>
                <a:ea typeface="Times New Roman" panose="02020603050405020304" pitchFamily="18" charset="0"/>
              </a:rPr>
              <a:t>partial denture lec6+7</a:t>
            </a:r>
            <a:br>
              <a:rPr lang="en-US" sz="1800" b="1" dirty="0" smtClean="0">
                <a:solidFill>
                  <a:srgbClr val="000000"/>
                </a:solidFill>
                <a:latin typeface="Times New Roman" panose="02020603050405020304" pitchFamily="18" charset="0"/>
                <a:ea typeface="Times New Roman" panose="02020603050405020304" pitchFamily="18" charset="0"/>
              </a:rPr>
            </a:br>
            <a:r>
              <a:rPr lang="en-US" sz="1800" b="1" dirty="0" err="1" smtClean="0">
                <a:solidFill>
                  <a:srgbClr val="000000"/>
                </a:solidFill>
                <a:latin typeface="Times New Roman" panose="02020603050405020304" pitchFamily="18" charset="0"/>
                <a:ea typeface="Times New Roman" panose="02020603050405020304" pitchFamily="18" charset="0"/>
              </a:rPr>
              <a:t>Assit</a:t>
            </a:r>
            <a:r>
              <a:rPr lang="en-US" sz="1800" b="1" dirty="0" smtClean="0">
                <a:solidFill>
                  <a:srgbClr val="000000"/>
                </a:solidFill>
                <a:latin typeface="Times New Roman" panose="02020603050405020304" pitchFamily="18" charset="0"/>
                <a:ea typeface="Times New Roman" panose="02020603050405020304" pitchFamily="18" charset="0"/>
              </a:rPr>
              <a:t> lecturer :</a:t>
            </a:r>
            <a:r>
              <a:rPr lang="en-US" sz="1800" b="1" dirty="0" err="1" smtClean="0">
                <a:solidFill>
                  <a:srgbClr val="000000"/>
                </a:solidFill>
                <a:latin typeface="Times New Roman" panose="02020603050405020304" pitchFamily="18" charset="0"/>
                <a:ea typeface="Times New Roman" panose="02020603050405020304" pitchFamily="18" charset="0"/>
              </a:rPr>
              <a:t>samah</a:t>
            </a:r>
            <a:r>
              <a:rPr lang="en-US" sz="1800" b="1" dirty="0" smtClean="0">
                <a:solidFill>
                  <a:srgbClr val="000000"/>
                </a:solidFill>
                <a:latin typeface="Times New Roman" panose="02020603050405020304" pitchFamily="18" charset="0"/>
                <a:ea typeface="Times New Roman" panose="02020603050405020304" pitchFamily="18" charset="0"/>
              </a:rPr>
              <a:t> </a:t>
            </a:r>
            <a:r>
              <a:rPr lang="en-US" sz="1800" b="1" dirty="0" err="1" smtClean="0">
                <a:solidFill>
                  <a:srgbClr val="000000"/>
                </a:solidFill>
                <a:latin typeface="Times New Roman" panose="02020603050405020304" pitchFamily="18" charset="0"/>
                <a:ea typeface="Times New Roman" panose="02020603050405020304" pitchFamily="18" charset="0"/>
              </a:rPr>
              <a:t>khalel</a:t>
            </a:r>
            <a:r>
              <a:rPr lang="en-US" sz="1800" b="1" dirty="0" smtClean="0">
                <a:solidFill>
                  <a:srgbClr val="000000"/>
                </a:solidFill>
                <a:latin typeface="Times New Roman" panose="02020603050405020304" pitchFamily="18" charset="0"/>
                <a:ea typeface="Times New Roman" panose="02020603050405020304" pitchFamily="18" charset="0"/>
              </a:rPr>
              <a:t> RADHI </a:t>
            </a:r>
            <a:endParaRPr lang="en-US" sz="18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09744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53" y="103300"/>
            <a:ext cx="8865704" cy="1188720"/>
          </a:xfrm>
          <a:solidFill>
            <a:schemeClr val="accent1">
              <a:lumMod val="40000"/>
              <a:lumOff val="60000"/>
            </a:schemeClr>
          </a:solidFill>
        </p:spPr>
        <p:txBody>
          <a:bodyPr>
            <a:normAutofit/>
          </a:bodyPr>
          <a:lstStyle/>
          <a:p>
            <a:pPr>
              <a:spcBef>
                <a:spcPts val="0"/>
              </a:spcBef>
            </a:pPr>
            <a:r>
              <a:rPr lang="en-US" sz="2000" b="1" dirty="0">
                <a:solidFill>
                  <a:srgbClr val="FF0000"/>
                </a:solidFill>
                <a:latin typeface="Times New Roman" panose="02020603050405020304" pitchFamily="18" charset="0"/>
                <a:ea typeface="Times New Roman" panose="02020603050405020304" pitchFamily="18" charset="0"/>
                <a:cs typeface="Calibri" panose="020F0502020204030204" pitchFamily="34" charset="0"/>
              </a:rPr>
              <a:t>An articulator: </a:t>
            </a:r>
            <a:r>
              <a:rPr lang="en-US" sz="2000" dirty="0">
                <a:solidFill>
                  <a:srgbClr val="FF0000"/>
                </a:solidFill>
                <a:latin typeface="Times New Roman" panose="02020603050405020304" pitchFamily="18" charset="0"/>
                <a:ea typeface="Times New Roman" panose="02020603050405020304" pitchFamily="18" charset="0"/>
                <a:cs typeface="Calibri" panose="020F0502020204030204" pitchFamily="34" charset="0"/>
              </a:rPr>
              <a:t> </a:t>
            </a:r>
            <a:r>
              <a:rPr lang="en-US" sz="2000" dirty="0">
                <a:latin typeface="Times New Roman" panose="02020603050405020304" pitchFamily="18" charset="0"/>
                <a:ea typeface="Times New Roman" panose="02020603050405020304" pitchFamily="18" charset="0"/>
              </a:rPr>
              <a:t/>
            </a:r>
            <a:br>
              <a:rPr lang="en-US" sz="2000" dirty="0">
                <a:latin typeface="Times New Roman" panose="02020603050405020304" pitchFamily="18" charset="0"/>
                <a:ea typeface="Times New Roman" panose="02020603050405020304" pitchFamily="18" charset="0"/>
              </a:rPr>
            </a:b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7" name="Rectangle 6"/>
          <p:cNvSpPr/>
          <p:nvPr/>
        </p:nvSpPr>
        <p:spPr>
          <a:xfrm>
            <a:off x="-1" y="1292020"/>
            <a:ext cx="11966713" cy="2246769"/>
          </a:xfrm>
          <a:prstGeom prst="rect">
            <a:avLst/>
          </a:prstGeom>
        </p:spPr>
        <p:txBody>
          <a:bodyPr wrap="square">
            <a:spAutoFit/>
          </a:bodyPr>
          <a:lstStyle/>
          <a:p>
            <a:pPr algn="just"/>
            <a:r>
              <a:rPr lang="en-US" sz="2800" b="1" dirty="0" smtClean="0">
                <a:solidFill>
                  <a:srgbClr val="FF0000"/>
                </a:solidFill>
                <a:effectLst/>
                <a:latin typeface="Times New Roman" panose="02020603050405020304" pitchFamily="18" charset="0"/>
                <a:ea typeface="Times New Roman" panose="02020603050405020304" pitchFamily="18" charset="0"/>
                <a:cs typeface="Calibri" panose="020F0502020204030204" pitchFamily="34" charset="0"/>
              </a:rPr>
              <a:t>An articulator: </a:t>
            </a:r>
            <a:r>
              <a:rPr lang="en-US" sz="2800" dirty="0" smtClean="0">
                <a:solidFill>
                  <a:srgbClr val="FF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2800" dirty="0" smtClean="0">
              <a:effectLst/>
              <a:latin typeface="Times New Roman" panose="02020603050405020304" pitchFamily="18" charset="0"/>
              <a:ea typeface="Times New Roman" panose="02020603050405020304" pitchFamily="18" charset="0"/>
            </a:endParaRPr>
          </a:p>
          <a:p>
            <a:pPr algn="just"/>
            <a:r>
              <a:rPr lang="en-US" sz="2800" dirty="0" smtClean="0">
                <a:effectLst/>
                <a:latin typeface="Times New Roman" panose="02020603050405020304" pitchFamily="18" charset="0"/>
                <a:ea typeface="Times New Roman" panose="02020603050405020304" pitchFamily="18" charset="0"/>
                <a:cs typeface="Calibri" panose="020F0502020204030204" pitchFamily="34" charset="0"/>
              </a:rPr>
              <a:t> It is a hinge-like device which can be used to position the upper and lower casts in a chosen relationship to each other. There are many different designs of articulators several of which reproduce some of the movements of which the mandible is capable.</a:t>
            </a:r>
            <a:endParaRPr lang="en-US" sz="2800" dirty="0">
              <a:effectLst/>
              <a:latin typeface="Times New Roman" panose="02020603050405020304" pitchFamily="18" charset="0"/>
              <a:ea typeface="Times New Roman" panose="02020603050405020304" pitchFamily="18" charset="0"/>
            </a:endParaRPr>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3021496" y="3538789"/>
            <a:ext cx="2843791" cy="2742741"/>
          </a:xfrm>
          <a:prstGeom prst="rect">
            <a:avLst/>
          </a:prstGeom>
          <a:noFill/>
        </p:spPr>
      </p:pic>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6274904" y="3538789"/>
            <a:ext cx="2842591" cy="2742741"/>
          </a:xfrm>
          <a:prstGeom prst="rect">
            <a:avLst/>
          </a:prstGeom>
          <a:noFill/>
        </p:spPr>
      </p:pic>
    </p:spTree>
    <p:extLst>
      <p:ext uri="{BB962C8B-B14F-4D97-AF65-F5344CB8AC3E}">
        <p14:creationId xmlns:p14="http://schemas.microsoft.com/office/powerpoint/2010/main" val="27346574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53" y="103300"/>
            <a:ext cx="8865704" cy="1188720"/>
          </a:xfrm>
          <a:solidFill>
            <a:schemeClr val="accent1">
              <a:lumMod val="40000"/>
              <a:lumOff val="60000"/>
            </a:schemeClr>
          </a:solidFill>
        </p:spPr>
        <p:txBody>
          <a:bodyPr>
            <a:normAutofit/>
          </a:bodyPr>
          <a:lstStyle/>
          <a:p>
            <a:pPr>
              <a:spcBef>
                <a:spcPts val="0"/>
              </a:spcBef>
            </a:pPr>
            <a:r>
              <a:rPr lang="en-US" sz="2000" b="1" dirty="0">
                <a:solidFill>
                  <a:srgbClr val="FF0000"/>
                </a:solidFill>
                <a:latin typeface="Times New Roman" panose="02020603050405020304" pitchFamily="18" charset="0"/>
                <a:ea typeface="Times New Roman" panose="02020603050405020304" pitchFamily="18" charset="0"/>
                <a:cs typeface="Calibri" panose="020F0502020204030204" pitchFamily="34" charset="0"/>
              </a:rPr>
              <a:t>An articulator: </a:t>
            </a:r>
            <a:r>
              <a:rPr lang="en-US" sz="2000" dirty="0">
                <a:solidFill>
                  <a:srgbClr val="FF0000"/>
                </a:solidFill>
                <a:latin typeface="Times New Roman" panose="02020603050405020304" pitchFamily="18" charset="0"/>
                <a:ea typeface="Times New Roman" panose="02020603050405020304" pitchFamily="18" charset="0"/>
                <a:cs typeface="Calibri" panose="020F0502020204030204" pitchFamily="34" charset="0"/>
              </a:rPr>
              <a:t> </a:t>
            </a:r>
            <a:r>
              <a:rPr lang="en-US" sz="2000" dirty="0">
                <a:latin typeface="Times New Roman" panose="02020603050405020304" pitchFamily="18" charset="0"/>
                <a:ea typeface="Times New Roman" panose="02020603050405020304" pitchFamily="18" charset="0"/>
              </a:rPr>
              <a:t/>
            </a:r>
            <a:br>
              <a:rPr lang="en-US" sz="2000" dirty="0">
                <a:latin typeface="Times New Roman" panose="02020603050405020304" pitchFamily="18" charset="0"/>
                <a:ea typeface="Times New Roman" panose="02020603050405020304" pitchFamily="18" charset="0"/>
              </a:rPr>
            </a:b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119270" y="801690"/>
            <a:ext cx="11900452" cy="6417141"/>
          </a:xfrm>
          <a:prstGeom prst="rect">
            <a:avLst/>
          </a:prstGeom>
        </p:spPr>
        <p:txBody>
          <a:bodyPr wrap="square">
            <a:spAutoFit/>
          </a:bodyPr>
          <a:lstStyle/>
          <a:p>
            <a:pPr algn="just">
              <a:lnSpc>
                <a:spcPct val="150000"/>
              </a:lnSpc>
            </a:pPr>
            <a:r>
              <a:rPr lang="en-US" sz="1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smtClean="0">
              <a:effectLst/>
              <a:latin typeface="Times New Roman" panose="02020603050405020304" pitchFamily="18" charset="0"/>
              <a:ea typeface="Times New Roman" panose="02020603050405020304" pitchFamily="18" charset="0"/>
            </a:endParaRPr>
          </a:p>
          <a:p>
            <a:pPr algn="just">
              <a:lnSpc>
                <a:spcPct val="150000"/>
              </a:lnSpc>
            </a:pPr>
            <a:r>
              <a:rPr lang="en-US" sz="2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Requirement of articulator:</a:t>
            </a:r>
            <a:endParaRPr lang="en-US" sz="2400" dirty="0" smtClean="0">
              <a:effectLst/>
              <a:latin typeface="Times New Roman" panose="02020603050405020304" pitchFamily="18" charset="0"/>
              <a:ea typeface="Times New Roman" panose="02020603050405020304" pitchFamily="18" charset="0"/>
            </a:endParaRPr>
          </a:p>
          <a:p>
            <a:pPr marR="0" lvl="0" algn="just">
              <a:lnSpc>
                <a:spcPct val="115000"/>
              </a:lnSpc>
              <a:spcBef>
                <a:spcPts val="0"/>
              </a:spcBef>
              <a:spcAft>
                <a:spcPts val="0"/>
              </a:spcAft>
              <a:buClr>
                <a:srgbClr val="FF0000"/>
              </a:buClr>
              <a:buSzPts val="1400"/>
            </a:pP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1.should allow protrusive and lateral motion.</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marR="0" lvl="0" algn="just">
              <a:lnSpc>
                <a:spcPct val="115000"/>
              </a:lnSpc>
              <a:spcBef>
                <a:spcPts val="0"/>
              </a:spcBef>
              <a:spcAft>
                <a:spcPts val="0"/>
              </a:spcAft>
              <a:buClr>
                <a:srgbClr val="FF0000"/>
              </a:buClr>
              <a:buSzPts val="1400"/>
            </a:pP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2.Should hold casts in the correct horizontal</a:t>
            </a:r>
            <a:r>
              <a:rPr lang="en-US" sz="2400" b="1" dirty="0" smtClean="0">
                <a:effectLst/>
                <a:latin typeface="Calibri" panose="020F0502020204030204" pitchFamily="34" charset="0"/>
                <a:ea typeface="Times New Roman" panose="02020603050405020304" pitchFamily="18" charset="0"/>
                <a:cs typeface="Calibri" panose="020F0502020204030204" pitchFamily="34" charset="0"/>
              </a:rPr>
              <a:t>,</a:t>
            </a: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 and vertical relationships  </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marR="0" lvl="0" algn="just">
              <a:lnSpc>
                <a:spcPct val="115000"/>
              </a:lnSpc>
              <a:spcBef>
                <a:spcPts val="0"/>
              </a:spcBef>
              <a:spcAft>
                <a:spcPts val="0"/>
              </a:spcAft>
              <a:buClr>
                <a:srgbClr val="FF0000"/>
              </a:buClr>
              <a:buSzPts val="1400"/>
            </a:pP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3.It should provide an appositive anterior vertical stop.</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marL="57150" marR="0" algn="just">
              <a:lnSpc>
                <a:spcPct val="115000"/>
              </a:lnSpc>
              <a:spcBef>
                <a:spcPts val="0"/>
              </a:spcBef>
              <a:spcAft>
                <a:spcPts val="0"/>
              </a:spcAft>
            </a:pPr>
            <a:r>
              <a:rPr lang="en-US" sz="2400" b="1" dirty="0" smtClean="0">
                <a:solidFill>
                  <a:srgbClr val="0000FF"/>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marL="57150" marR="0" algn="just">
              <a:lnSpc>
                <a:spcPct val="115000"/>
              </a:lnSpc>
              <a:spcBef>
                <a:spcPts val="0"/>
              </a:spcBef>
              <a:spcAft>
                <a:spcPts val="0"/>
              </a:spcAft>
            </a:pPr>
            <a:r>
              <a:rPr lang="en-US" sz="2400" b="1" dirty="0" smtClean="0">
                <a:solidFill>
                  <a:srgbClr val="0000FF"/>
                </a:solidFill>
                <a:effectLst/>
                <a:latin typeface="Calibri" panose="020F0502020204030204" pitchFamily="34" charset="0"/>
                <a:ea typeface="Times New Roman" panose="02020603050405020304" pitchFamily="18" charset="0"/>
                <a:cs typeface="Calibri" panose="020F0502020204030204" pitchFamily="34" charset="0"/>
              </a:rPr>
              <a:t>Uses of articulators: -</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marR="0" lvl="1" algn="just">
              <a:lnSpc>
                <a:spcPct val="150000"/>
              </a:lnSpc>
              <a:spcBef>
                <a:spcPts val="0"/>
              </a:spcBef>
              <a:spcAft>
                <a:spcPts val="0"/>
              </a:spcAft>
              <a:buClr>
                <a:srgbClr val="FF0000"/>
              </a:buClr>
              <a:buSzPts val="1400"/>
            </a:pP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1.Correct and modify the completed restoration </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marR="0" lvl="1" algn="just">
              <a:lnSpc>
                <a:spcPct val="150000"/>
              </a:lnSpc>
              <a:spcBef>
                <a:spcPts val="0"/>
              </a:spcBef>
              <a:spcAft>
                <a:spcPts val="0"/>
              </a:spcAft>
              <a:buClr>
                <a:srgbClr val="FF0000"/>
              </a:buClr>
              <a:buSzPts val="1400"/>
            </a:pP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2.Aid in the fabrication of dental restoration.</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marR="0" lvl="1" algn="just">
              <a:lnSpc>
                <a:spcPct val="150000"/>
              </a:lnSpc>
              <a:spcBef>
                <a:spcPts val="0"/>
              </a:spcBef>
              <a:spcAft>
                <a:spcPts val="0"/>
              </a:spcAft>
              <a:buClr>
                <a:srgbClr val="FF0000"/>
              </a:buClr>
              <a:buSzPts val="1400"/>
            </a:pP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3.Diagnosis of dental occlusion of both natural and artificial dentition  </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marR="0" lvl="1" algn="just">
              <a:lnSpc>
                <a:spcPct val="150000"/>
              </a:lnSpc>
              <a:spcBef>
                <a:spcPts val="0"/>
              </a:spcBef>
              <a:spcAft>
                <a:spcPts val="0"/>
              </a:spcAft>
              <a:buClr>
                <a:srgbClr val="FF0000"/>
              </a:buClr>
              <a:buSzPts val="1400"/>
            </a:pP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4.Plan dental procedure that involves position contours and relationships of both natural and artificial as they relate to each other.</a:t>
            </a:r>
            <a:endParaRPr lang="en-US" sz="2400" dirty="0" smtClean="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pPr>
            <a:r>
              <a:rPr lang="en-US" sz="2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06407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53" y="103300"/>
            <a:ext cx="8865704" cy="1188720"/>
          </a:xfrm>
          <a:solidFill>
            <a:schemeClr val="accent1">
              <a:lumMod val="40000"/>
              <a:lumOff val="60000"/>
            </a:schemeClr>
          </a:solidFill>
        </p:spPr>
        <p:txBody>
          <a:bodyPr>
            <a:normAutofit fontScale="90000"/>
          </a:bodyPr>
          <a:lstStyle/>
          <a:p>
            <a:pPr lvl="0">
              <a:lnSpc>
                <a:spcPct val="150000"/>
              </a:lnSpc>
              <a:spcBef>
                <a:spcPts val="0"/>
              </a:spcBef>
            </a:pPr>
            <a:r>
              <a:rPr lang="en-US" sz="2400" b="1" cap="none" spc="0" dirty="0">
                <a:solidFill>
                  <a:srgbClr val="0000FF"/>
                </a:solidFill>
                <a:latin typeface="Times New Roman" panose="02020603050405020304" pitchFamily="18" charset="0"/>
                <a:ea typeface="Times New Roman" panose="02020603050405020304" pitchFamily="18" charset="0"/>
                <a:cs typeface="Calibri" panose="020F0502020204030204" pitchFamily="34" charset="0"/>
              </a:rPr>
              <a:t>Types of articulators:</a:t>
            </a:r>
            <a:r>
              <a:rPr lang="en-US" sz="1200" cap="none" spc="0" dirty="0">
                <a:solidFill>
                  <a:srgbClr val="000000"/>
                </a:solidFill>
                <a:latin typeface="Times New Roman" panose="02020603050405020304" pitchFamily="18" charset="0"/>
                <a:ea typeface="Times New Roman" panose="02020603050405020304" pitchFamily="18" charset="0"/>
                <a:cs typeface="+mn-cs"/>
              </a:rPr>
              <a:t/>
            </a:r>
            <a:br>
              <a:rPr lang="en-US" sz="1200" cap="none" spc="0" dirty="0">
                <a:solidFill>
                  <a:srgbClr val="000000"/>
                </a:solidFill>
                <a:latin typeface="Times New Roman" panose="02020603050405020304" pitchFamily="18" charset="0"/>
                <a:ea typeface="Times New Roman" panose="02020603050405020304" pitchFamily="18" charset="0"/>
                <a:cs typeface="+mn-cs"/>
              </a:rPr>
            </a:b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212035" y="697660"/>
            <a:ext cx="10986052" cy="5515036"/>
          </a:xfrm>
          <a:prstGeom prst="rect">
            <a:avLst/>
          </a:prstGeom>
        </p:spPr>
        <p:txBody>
          <a:bodyPr wrap="square">
            <a:spAutoFit/>
          </a:bodyPr>
          <a:lstStyle/>
          <a:p>
            <a:pPr algn="just">
              <a:lnSpc>
                <a:spcPct val="150000"/>
              </a:lnSpc>
            </a:pPr>
            <a:endParaRPr lang="en-US" sz="2400" dirty="0" smtClean="0">
              <a:effectLst/>
              <a:latin typeface="Times New Roman" panose="02020603050405020304" pitchFamily="18" charset="0"/>
              <a:ea typeface="Times New Roman" panose="02020603050405020304" pitchFamily="18" charset="0"/>
            </a:endParaRPr>
          </a:p>
          <a:p>
            <a:pPr marL="342900" marR="0" lvl="0" indent="-342900" algn="just">
              <a:lnSpc>
                <a:spcPct val="150000"/>
              </a:lnSpc>
              <a:spcBef>
                <a:spcPts val="0"/>
              </a:spcBef>
              <a:spcAft>
                <a:spcPts val="0"/>
              </a:spcAft>
              <a:buClr>
                <a:srgbClr val="0000FF"/>
              </a:buClr>
              <a:buFont typeface="+mj-lt"/>
              <a:buAutoNum type="arabicPeriod"/>
            </a:pPr>
            <a:r>
              <a:rPr lang="en-US" sz="2400" b="1" dirty="0" smtClean="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Hinge articulator:</a:t>
            </a:r>
            <a:endParaRPr lang="en-US"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tabLst>
                <a:tab pos="1197610" algn="l"/>
                <a:tab pos="3800475" algn="l"/>
                <a:tab pos="3816985" algn="l"/>
                <a:tab pos="5274310" algn="r"/>
              </a:tabLst>
            </a:pPr>
            <a:r>
              <a:rPr lang="en-US" sz="2400" dirty="0" smtClean="0">
                <a:solidFill>
                  <a:srgbClr val="FF0000"/>
                </a:solidFill>
                <a:effectLst/>
                <a:latin typeface="Times New Roman" panose="02020603050405020304" pitchFamily="18" charset="0"/>
                <a:ea typeface="Times New Roman" panose="02020603050405020304" pitchFamily="18" charset="0"/>
                <a:cs typeface="Calibri" panose="020F0502020204030204" pitchFamily="34" charset="0"/>
              </a:rPr>
              <a:t>Simple hinge articulator: </a:t>
            </a: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this type of articulator consists of upper and lower members joined by a hinge; it accepts only opening and closing movements. </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   </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Advantages</a:t>
            </a:r>
            <a:r>
              <a:rPr lang="en-US" sz="2400" b="1" dirty="0" smtClean="0">
                <a:solidFill>
                  <a:srgbClr val="FF0000"/>
                </a:solidFill>
                <a:effectLst/>
                <a:latin typeface="Times New Roman" panose="02020603050405020304" pitchFamily="18" charset="0"/>
                <a:ea typeface="Times New Roman" panose="02020603050405020304" pitchFamily="18" charset="0"/>
                <a:cs typeface="Calibri" panose="020F0502020204030204" pitchFamily="34" charset="0"/>
              </a:rPr>
              <a:t>: -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Simple instrument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Cheep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Rigid                                                                      </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Disadvantages: -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22860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A simple articulator is designed to accept only </a:t>
            </a:r>
            <a:r>
              <a:rPr lang="en-US" sz="2400" dirty="0" err="1" smtClean="0">
                <a:effectLst/>
                <a:latin typeface="Times New Roman" panose="02020603050405020304" pitchFamily="18" charset="0"/>
                <a:ea typeface="Times New Roman" panose="02020603050405020304" pitchFamily="18" charset="0"/>
                <a:cs typeface="Calibri" panose="020F0502020204030204" pitchFamily="34" charset="0"/>
              </a:rPr>
              <a:t>interocclusal</a:t>
            </a: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 that is inaccurate.                                             </a:t>
            </a:r>
            <a:endParaRPr lang="en-US" sz="2400" dirty="0" smtClean="0">
              <a:effectLst/>
              <a:latin typeface="Times New Roman" panose="02020603050405020304" pitchFamily="18" charset="0"/>
              <a:ea typeface="Times New Roman" panose="02020603050405020304" pitchFamily="18" charset="0"/>
            </a:endParaRPr>
          </a:p>
          <a:p>
            <a:pPr marL="342900" marR="0" lvl="0" indent="-342900" algn="just">
              <a:lnSpc>
                <a:spcPct val="115000"/>
              </a:lnSpc>
              <a:spcBef>
                <a:spcPts val="0"/>
              </a:spcBef>
              <a:spcAft>
                <a:spcPts val="0"/>
              </a:spcAft>
              <a:buClr>
                <a:srgbClr val="FF0000"/>
              </a:buClr>
              <a:buSzPts val="1400"/>
              <a:buFont typeface="+mj-lt"/>
              <a:buAutoNum type="arabicParenR"/>
              <a:tabLst>
                <a:tab pos="228600" algn="l"/>
              </a:tabLst>
            </a:pP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Cannot accept face bow.    </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6" name="Picture 5"/>
          <p:cNvPicPr>
            <a:picLocks noChangeAspect="1"/>
          </p:cNvPicPr>
          <p:nvPr/>
        </p:nvPicPr>
        <p:blipFill>
          <a:blip r:embed="rId2"/>
          <a:stretch>
            <a:fillRect/>
          </a:stretch>
        </p:blipFill>
        <p:spPr>
          <a:xfrm>
            <a:off x="8269357" y="2885866"/>
            <a:ext cx="3347274" cy="2285449"/>
          </a:xfrm>
          <a:prstGeom prst="rect">
            <a:avLst/>
          </a:prstGeom>
        </p:spPr>
      </p:pic>
    </p:spTree>
    <p:extLst>
      <p:ext uri="{BB962C8B-B14F-4D97-AF65-F5344CB8AC3E}">
        <p14:creationId xmlns:p14="http://schemas.microsoft.com/office/powerpoint/2010/main" val="2389699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53" y="103300"/>
            <a:ext cx="8865704" cy="1188720"/>
          </a:xfrm>
          <a:solidFill>
            <a:schemeClr val="accent1">
              <a:lumMod val="40000"/>
              <a:lumOff val="60000"/>
            </a:schemeClr>
          </a:solidFill>
        </p:spPr>
        <p:txBody>
          <a:bodyPr>
            <a:normAutofit/>
          </a:bodyPr>
          <a:lstStyle/>
          <a:p>
            <a:pPr>
              <a:spcBef>
                <a:spcPts val="0"/>
              </a:spcBef>
            </a:pPr>
            <a:r>
              <a:rPr lang="en-US" sz="2000" b="1" dirty="0">
                <a:solidFill>
                  <a:srgbClr val="FF0000"/>
                </a:solidFill>
                <a:latin typeface="Times New Roman" panose="02020603050405020304" pitchFamily="18" charset="0"/>
                <a:ea typeface="Times New Roman" panose="02020603050405020304" pitchFamily="18" charset="0"/>
                <a:cs typeface="Calibri" panose="020F0502020204030204" pitchFamily="34" charset="0"/>
              </a:rPr>
              <a:t>An articulator: </a:t>
            </a:r>
            <a:r>
              <a:rPr lang="en-US" sz="2000" dirty="0">
                <a:solidFill>
                  <a:srgbClr val="FF0000"/>
                </a:solidFill>
                <a:latin typeface="Times New Roman" panose="02020603050405020304" pitchFamily="18" charset="0"/>
                <a:ea typeface="Times New Roman" panose="02020603050405020304" pitchFamily="18" charset="0"/>
                <a:cs typeface="Calibri" panose="020F0502020204030204" pitchFamily="34" charset="0"/>
              </a:rPr>
              <a:t> </a:t>
            </a:r>
            <a:r>
              <a:rPr lang="en-US" sz="2000" dirty="0">
                <a:latin typeface="Times New Roman" panose="02020603050405020304" pitchFamily="18" charset="0"/>
                <a:ea typeface="Times New Roman" panose="02020603050405020304" pitchFamily="18" charset="0"/>
              </a:rPr>
              <a:t/>
            </a:r>
            <a:br>
              <a:rPr lang="en-US" sz="2000" dirty="0">
                <a:latin typeface="Times New Roman" panose="02020603050405020304" pitchFamily="18" charset="0"/>
                <a:ea typeface="Times New Roman" panose="02020603050405020304" pitchFamily="18" charset="0"/>
              </a:rPr>
            </a:b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4" name="Rectangle 3"/>
          <p:cNvSpPr/>
          <p:nvPr/>
        </p:nvSpPr>
        <p:spPr>
          <a:xfrm>
            <a:off x="0" y="1292020"/>
            <a:ext cx="12085983" cy="5226046"/>
          </a:xfrm>
          <a:prstGeom prst="rect">
            <a:avLst/>
          </a:prstGeom>
        </p:spPr>
        <p:txBody>
          <a:bodyPr wrap="square">
            <a:spAutoFit/>
          </a:bodyPr>
          <a:lstStyle/>
          <a:p>
            <a:pPr marL="342900" lvl="0" indent="-342900" algn="just">
              <a:lnSpc>
                <a:spcPct val="115000"/>
              </a:lnSpc>
              <a:buClr>
                <a:srgbClr val="0000FF"/>
              </a:buClr>
              <a:buFont typeface="+mj-lt"/>
              <a:buAutoNum type="arabicPeriod"/>
            </a:pPr>
            <a:r>
              <a:rPr lang="en-US" sz="2400" b="1" dirty="0" smtClean="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Semi- adjustable articulators</a:t>
            </a:r>
            <a:r>
              <a:rPr lang="en-US" sz="2400" dirty="0" smtClean="0">
                <a:effectLst/>
                <a:latin typeface="Calibri" panose="020F0502020204030204" pitchFamily="34" charset="0"/>
                <a:ea typeface="Times New Roman" panose="02020603050405020304" pitchFamily="18" charset="0"/>
                <a:cs typeface="Calibri" panose="020F0502020204030204" pitchFamily="34" charset="0"/>
              </a:rPr>
              <a:t>:</a:t>
            </a:r>
            <a:endParaRPr lang="en-US"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tabLst>
                <a:tab pos="119761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This type of articulator is the most widely used articulator in dental prosthesis it consists of two members upper and lower these articulators have adjustable horizontal condylar guides and incisal pin and accept both centric relation and protrusive maxillary mandibular relation records</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Advantages: -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Accept face bow record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Have adjustable condylar guidance for better dentures.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Have adjustable incisal guidance.                                       </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   </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Disadvantages: -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require more time and procedure.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buClr>
                <a:srgbClr val="FF0000"/>
              </a:buClr>
              <a:buSzPts val="1400"/>
              <a:buFont typeface="+mj-lt"/>
              <a:buAutoNum type="arabicParenR"/>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moderate cost. </a:t>
            </a:r>
            <a:endParaRPr lang="en-US" sz="2400" dirty="0" smtClean="0">
              <a:effectLst/>
              <a:latin typeface="Times New Roman" panose="02020603050405020304" pitchFamily="18" charset="0"/>
              <a:ea typeface="Times New Roman" panose="02020603050405020304" pitchFamily="18" charset="0"/>
            </a:endParaRPr>
          </a:p>
          <a:p>
            <a:pPr marL="228600" algn="just"/>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 </a:t>
            </a:r>
            <a:endParaRPr lang="en-US" sz="2400" dirty="0">
              <a:effectLst/>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818783" y="3059022"/>
            <a:ext cx="3431230" cy="34312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43229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53" y="63543"/>
            <a:ext cx="8865704" cy="1188720"/>
          </a:xfrm>
          <a:solidFill>
            <a:schemeClr val="accent1">
              <a:lumMod val="40000"/>
              <a:lumOff val="60000"/>
            </a:schemeClr>
          </a:solidFill>
        </p:spPr>
        <p:txBody>
          <a:bodyPr>
            <a:normAutofit/>
          </a:bodyPr>
          <a:lstStyle/>
          <a:p>
            <a:pPr>
              <a:spcBef>
                <a:spcPts val="0"/>
              </a:spcBef>
            </a:pPr>
            <a:r>
              <a:rPr lang="en-US" sz="2000">
                <a:solidFill>
                  <a:srgbClr val="FF0000"/>
                </a:solidFill>
                <a:latin typeface="Times New Roman" panose="02020603050405020304" pitchFamily="18" charset="0"/>
                <a:ea typeface="Times New Roman" panose="02020603050405020304" pitchFamily="18" charset="0"/>
              </a:rPr>
              <a:t>Mounting </a:t>
            </a: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185531" y="1398614"/>
            <a:ext cx="11834192" cy="4560223"/>
          </a:xfrm>
          <a:prstGeom prst="rect">
            <a:avLst/>
          </a:prstGeom>
        </p:spPr>
        <p:txBody>
          <a:bodyPr wrap="square">
            <a:spAutoFit/>
          </a:bodyPr>
          <a:lstStyle/>
          <a:p>
            <a:pPr lvl="0" algn="just">
              <a:lnSpc>
                <a:spcPct val="115000"/>
              </a:lnSpc>
              <a:spcAft>
                <a:spcPts val="1000"/>
              </a:spcAft>
              <a:buClr>
                <a:srgbClr val="0000FF"/>
              </a:buClr>
            </a:pPr>
            <a:r>
              <a:rPr lang="en-US" sz="2400" b="1" dirty="0" smtClean="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Fully adjustable  articulators:</a:t>
            </a:r>
            <a:endParaRPr lang="en-US"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tabLst>
                <a:tab pos="119761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This type of articulator is more complex than a semi-adjustable articulator and more expensive. This produces all movement (opening, closing, protrusive, lateral movement).      </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Advantages:</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Allow very closed representation of TMJ with more accurate reproduction of condylar path bennet shift.</a:t>
            </a:r>
            <a:endParaRPr lang="en-US" sz="2400" dirty="0" smtClean="0">
              <a:effectLst/>
              <a:latin typeface="Times New Roman" panose="02020603050405020304" pitchFamily="18" charset="0"/>
              <a:ea typeface="Times New Roman" panose="02020603050405020304" pitchFamily="18" charset="0"/>
            </a:endParaRPr>
          </a:p>
          <a:p>
            <a:pPr algn="just">
              <a:tabLst>
                <a:tab pos="1197610" algn="l"/>
                <a:tab pos="3800475" algn="l"/>
                <a:tab pos="3816985" algn="l"/>
                <a:tab pos="5274310" algn="r"/>
              </a:tabLst>
            </a:pPr>
            <a:r>
              <a:rPr lang="en-US" sz="2400" b="1" dirty="0" smtClean="0">
                <a:solidFill>
                  <a:srgbClr val="0000FF"/>
                </a:solidFill>
                <a:effectLst/>
                <a:latin typeface="Times New Roman" panose="02020603050405020304" pitchFamily="18" charset="0"/>
                <a:ea typeface="Times New Roman" panose="02020603050405020304" pitchFamily="18" charset="0"/>
                <a:cs typeface="Calibri" panose="020F0502020204030204" pitchFamily="34" charset="0"/>
              </a:rPr>
              <a:t>Disadvantages:                                                </a:t>
            </a:r>
            <a:endParaRPr lang="en-US" sz="2400" dirty="0" smtClean="0">
              <a:effectLst/>
              <a:latin typeface="Times New Roman" panose="02020603050405020304" pitchFamily="18" charset="0"/>
              <a:ea typeface="Times New Roman" panose="02020603050405020304" pitchFamily="18" charset="0"/>
            </a:endParaRPr>
          </a:p>
          <a:p>
            <a:pPr lvl="0" algn="just">
              <a:lnSpc>
                <a:spcPct val="115000"/>
              </a:lnSpc>
              <a:buClr>
                <a:srgbClr val="FF0000"/>
              </a:buClr>
              <a:buSzPts val="1400"/>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1.Time-consuming to use and adjustable.                   </a:t>
            </a:r>
            <a:endParaRPr lang="en-US" sz="2400" dirty="0" smtClean="0">
              <a:effectLst/>
              <a:latin typeface="Times New Roman" panose="02020603050405020304" pitchFamily="18" charset="0"/>
              <a:ea typeface="Times New Roman" panose="02020603050405020304" pitchFamily="18" charset="0"/>
            </a:endParaRPr>
          </a:p>
          <a:p>
            <a:pPr lvl="0" algn="just">
              <a:lnSpc>
                <a:spcPct val="115000"/>
              </a:lnSpc>
              <a:buClr>
                <a:srgbClr val="FF0000"/>
              </a:buClr>
              <a:buSzPts val="1400"/>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2.Require a high level of skill and understanding </a:t>
            </a:r>
          </a:p>
          <a:p>
            <a:pPr lvl="0" algn="just">
              <a:lnSpc>
                <a:spcPct val="115000"/>
              </a:lnSpc>
              <a:buClr>
                <a:srgbClr val="FF0000"/>
              </a:buClr>
              <a:buSzPts val="1400"/>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from both the dentist and technician.</a:t>
            </a:r>
            <a:endParaRPr lang="en-US" sz="2400" dirty="0" smtClean="0">
              <a:effectLst/>
              <a:latin typeface="Times New Roman" panose="02020603050405020304" pitchFamily="18" charset="0"/>
              <a:ea typeface="Times New Roman" panose="02020603050405020304" pitchFamily="18" charset="0"/>
            </a:endParaRPr>
          </a:p>
          <a:p>
            <a:pPr lvl="0" algn="just">
              <a:lnSpc>
                <a:spcPct val="115000"/>
              </a:lnSpc>
              <a:buClr>
                <a:srgbClr val="FF0000"/>
              </a:buClr>
              <a:buSzPts val="1400"/>
              <a:tabLst>
                <a:tab pos="400050" algn="l"/>
                <a:tab pos="3800475" algn="l"/>
                <a:tab pos="3816985" algn="l"/>
                <a:tab pos="5274310" algn="r"/>
              </a:tabLst>
            </a:pPr>
            <a:r>
              <a:rPr lang="en-US" sz="2400" dirty="0" smtClean="0">
                <a:effectLst/>
                <a:latin typeface="Times New Roman" panose="02020603050405020304" pitchFamily="18" charset="0"/>
                <a:ea typeface="Times New Roman" panose="02020603050405020304" pitchFamily="18" charset="0"/>
                <a:cs typeface="Calibri" panose="020F0502020204030204" pitchFamily="34" charset="0"/>
              </a:rPr>
              <a:t>3.Expensive instrument.      </a:t>
            </a:r>
            <a:r>
              <a:rPr lang="en-US" sz="2400" b="1" dirty="0">
                <a:latin typeface="Times New Roman" panose="02020603050405020304" pitchFamily="18"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805531" y="3815003"/>
            <a:ext cx="3776974" cy="2889386"/>
          </a:xfrm>
          <a:prstGeom prst="rect">
            <a:avLst/>
          </a:prstGeom>
        </p:spPr>
      </p:pic>
    </p:spTree>
    <p:extLst>
      <p:ext uri="{BB962C8B-B14F-4D97-AF65-F5344CB8AC3E}">
        <p14:creationId xmlns:p14="http://schemas.microsoft.com/office/powerpoint/2010/main" val="2315255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53" y="103300"/>
            <a:ext cx="8865704" cy="1188720"/>
          </a:xfrm>
          <a:solidFill>
            <a:schemeClr val="accent1">
              <a:lumMod val="40000"/>
              <a:lumOff val="60000"/>
            </a:schemeClr>
          </a:solidFill>
        </p:spPr>
        <p:txBody>
          <a:bodyPr>
            <a:normAutofit/>
          </a:bodyPr>
          <a:lstStyle/>
          <a:p>
            <a:pPr>
              <a:spcBef>
                <a:spcPts val="0"/>
              </a:spcBef>
            </a:pPr>
            <a:r>
              <a:rPr lang="en-US" sz="2000" b="1" dirty="0">
                <a:solidFill>
                  <a:srgbClr val="FF0000"/>
                </a:solidFill>
                <a:latin typeface="Times New Roman" panose="02020603050405020304" pitchFamily="18" charset="0"/>
                <a:ea typeface="Times New Roman" panose="02020603050405020304" pitchFamily="18" charset="0"/>
                <a:cs typeface="Calibri" panose="020F0502020204030204" pitchFamily="34" charset="0"/>
              </a:rPr>
              <a:t>An articulator: </a:t>
            </a:r>
            <a:r>
              <a:rPr lang="en-US" sz="2000" dirty="0">
                <a:solidFill>
                  <a:srgbClr val="FF0000"/>
                </a:solidFill>
                <a:latin typeface="Times New Roman" panose="02020603050405020304" pitchFamily="18" charset="0"/>
                <a:ea typeface="Times New Roman" panose="02020603050405020304" pitchFamily="18" charset="0"/>
                <a:cs typeface="Calibri" panose="020F0502020204030204" pitchFamily="34" charset="0"/>
              </a:rPr>
              <a:t> </a:t>
            </a:r>
            <a:r>
              <a:rPr lang="en-US" sz="2000" dirty="0">
                <a:latin typeface="Times New Roman" panose="02020603050405020304" pitchFamily="18" charset="0"/>
                <a:ea typeface="Times New Roman" panose="02020603050405020304" pitchFamily="18" charset="0"/>
              </a:rPr>
              <a:t/>
            </a:r>
            <a:br>
              <a:rPr lang="en-US" sz="2000" dirty="0">
                <a:latin typeface="Times New Roman" panose="02020603050405020304" pitchFamily="18" charset="0"/>
                <a:ea typeface="Times New Roman" panose="02020603050405020304" pitchFamily="18" charset="0"/>
              </a:rPr>
            </a:b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178905" y="1464738"/>
            <a:ext cx="11164956" cy="4185761"/>
          </a:xfrm>
          <a:prstGeom prst="rect">
            <a:avLst/>
          </a:prstGeom>
        </p:spPr>
        <p:txBody>
          <a:bodyPr wrap="square">
            <a:spAutoFit/>
          </a:bodyPr>
          <a:lstStyle/>
          <a:p>
            <a:pPr algn="justLow">
              <a:lnSpc>
                <a:spcPct val="150000"/>
              </a:lnSpc>
              <a:tabLst>
                <a:tab pos="4219575" algn="l"/>
              </a:tabLst>
            </a:pPr>
            <a:r>
              <a:rPr lang="en-US" sz="2800" b="1" dirty="0" smtClean="0">
                <a:solidFill>
                  <a:srgbClr val="FF0000"/>
                </a:solidFill>
                <a:effectLst/>
                <a:latin typeface="Times New Roman" panose="02020603050405020304" pitchFamily="18" charset="0"/>
                <a:ea typeface="Times New Roman" panose="02020603050405020304" pitchFamily="18" charset="0"/>
              </a:rPr>
              <a:t>Definition</a:t>
            </a:r>
            <a:r>
              <a:rPr lang="en-US" sz="2800" b="1" dirty="0">
                <a:solidFill>
                  <a:srgbClr val="FF0000"/>
                </a:solidFill>
                <a:latin typeface="Times New Roman" panose="02020603050405020304" pitchFamily="18" charset="0"/>
                <a:ea typeface="Times New Roman" panose="02020603050405020304" pitchFamily="18" charset="0"/>
              </a:rPr>
              <a:t> of </a:t>
            </a:r>
            <a:r>
              <a:rPr lang="en-US" sz="2800" b="1" dirty="0" smtClean="0">
                <a:solidFill>
                  <a:srgbClr val="FF0000"/>
                </a:solidFill>
                <a:effectLst/>
                <a:latin typeface="Times New Roman" panose="02020603050405020304" pitchFamily="18" charset="0"/>
                <a:ea typeface="Times New Roman" panose="02020603050405020304" pitchFamily="18" charset="0"/>
              </a:rPr>
              <a:t>mounting</a:t>
            </a:r>
            <a:endParaRPr lang="en-US" sz="2800" dirty="0" smtClean="0">
              <a:effectLst/>
              <a:latin typeface="Times New Roman" panose="02020603050405020304" pitchFamily="18" charset="0"/>
              <a:ea typeface="Times New Roman" panose="02020603050405020304" pitchFamily="18" charset="0"/>
            </a:endParaRPr>
          </a:p>
          <a:p>
            <a:pPr algn="justLow">
              <a:tabLst>
                <a:tab pos="4219575" algn="l"/>
              </a:tabLst>
            </a:pPr>
            <a:r>
              <a:rPr lang="en-US" sz="2800" dirty="0" smtClean="0">
                <a:effectLst/>
                <a:latin typeface="Times New Roman" panose="02020603050405020304" pitchFamily="18" charset="0"/>
                <a:ea typeface="Times New Roman" panose="02020603050405020304" pitchFamily="18" charset="0"/>
              </a:rPr>
              <a:t>Laboratory procedure by which the upper and lower base plate and rims with there casts are attached to the articulator and then the teeth are set up in centric occlusion.</a:t>
            </a:r>
          </a:p>
          <a:p>
            <a:pPr algn="justLow">
              <a:tabLst>
                <a:tab pos="4219575" algn="l"/>
              </a:tabLst>
            </a:pPr>
            <a:r>
              <a:rPr lang="en-US" sz="2800" dirty="0">
                <a:solidFill>
                  <a:srgbClr val="000000"/>
                </a:solidFill>
                <a:latin typeface="Times New Roman" panose="02020603050405020304" pitchFamily="18" charset="0"/>
                <a:ea typeface="Times New Roman" panose="02020603050405020304" pitchFamily="18" charset="0"/>
              </a:rPr>
              <a:t> </a:t>
            </a:r>
            <a:endParaRPr lang="en-US" sz="2800" dirty="0" smtClean="0">
              <a:effectLst/>
              <a:latin typeface="Times New Roman" panose="02020603050405020304" pitchFamily="18" charset="0"/>
              <a:ea typeface="Times New Roman" panose="02020603050405020304" pitchFamily="18" charset="0"/>
            </a:endParaRPr>
          </a:p>
          <a:p>
            <a:r>
              <a:rPr lang="en-US" sz="2800" b="1" dirty="0" smtClean="0">
                <a:solidFill>
                  <a:srgbClr val="FF0000"/>
                </a:solidFill>
                <a:effectLst/>
                <a:latin typeface="Times New Roman" panose="02020603050405020304" pitchFamily="18" charset="0"/>
                <a:ea typeface="Times New Roman" panose="02020603050405020304" pitchFamily="18" charset="0"/>
              </a:rPr>
              <a:t>Requirements of Mounting:</a:t>
            </a:r>
            <a:endParaRPr lang="en-US" sz="2800" dirty="0" smtClean="0">
              <a:effectLst/>
              <a:latin typeface="Times New Roman" panose="02020603050405020304" pitchFamily="18" charset="0"/>
              <a:ea typeface="Times New Roman" panose="02020603050405020304" pitchFamily="18" charset="0"/>
            </a:endParaRPr>
          </a:p>
          <a:p>
            <a:pPr marL="342900" lvl="0" indent="-342900">
              <a:buClr>
                <a:srgbClr val="0000FF"/>
              </a:buClr>
              <a:buFont typeface="+mj-lt"/>
              <a:buAutoNum type="arabicPeriod"/>
              <a:tabLst>
                <a:tab pos="457200" algn="l"/>
              </a:tabLst>
            </a:pPr>
            <a:r>
              <a:rPr lang="en-US" sz="2800" dirty="0">
                <a:solidFill>
                  <a:srgbClr val="000000"/>
                </a:solidFill>
                <a:latin typeface="Times New Roman" panose="02020603050405020304" pitchFamily="18" charset="0"/>
                <a:ea typeface="Times New Roman" panose="02020603050405020304" pitchFamily="18" charset="0"/>
              </a:rPr>
              <a:t>The </a:t>
            </a:r>
            <a:r>
              <a:rPr lang="en-US" sz="2800" dirty="0" smtClean="0">
                <a:effectLst/>
                <a:latin typeface="Times New Roman" panose="02020603050405020304" pitchFamily="18" charset="0"/>
                <a:ea typeface="Times New Roman" panose="02020603050405020304" pitchFamily="18" charset="0"/>
              </a:rPr>
              <a:t>articulator</a:t>
            </a:r>
            <a:r>
              <a:rPr lang="en-US" sz="2800" dirty="0">
                <a:solidFill>
                  <a:srgbClr val="000000"/>
                </a:solidFill>
                <a:latin typeface="Times New Roman" panose="02020603050405020304" pitchFamily="18" charset="0"/>
                <a:ea typeface="Times New Roman" panose="02020603050405020304" pitchFamily="18" charset="0"/>
              </a:rPr>
              <a:t> should be clean and incisal pins should be given zero reading.</a:t>
            </a:r>
            <a:endParaRPr lang="en-US" sz="2800" dirty="0" smtClean="0">
              <a:effectLst/>
              <a:latin typeface="Times New Roman" panose="02020603050405020304" pitchFamily="18" charset="0"/>
              <a:ea typeface="Times New Roman" panose="02020603050405020304" pitchFamily="18" charset="0"/>
            </a:endParaRPr>
          </a:p>
          <a:p>
            <a:pPr marL="342900" lvl="0" indent="-342900">
              <a:buClr>
                <a:srgbClr val="0000FF"/>
              </a:buClr>
              <a:buFont typeface="+mj-lt"/>
              <a:buAutoNum type="arabicPeriod"/>
              <a:tabLst>
                <a:tab pos="457200" algn="l"/>
              </a:tabLst>
            </a:pPr>
            <a:r>
              <a:rPr lang="en-US" sz="2800" dirty="0">
                <a:solidFill>
                  <a:srgbClr val="000000"/>
                </a:solidFill>
                <a:latin typeface="Times New Roman" panose="02020603050405020304" pitchFamily="18" charset="0"/>
                <a:ea typeface="Times New Roman" panose="02020603050405020304" pitchFamily="18" charset="0"/>
              </a:rPr>
              <a:t>The mounting table should be fixed to the </a:t>
            </a:r>
            <a:r>
              <a:rPr lang="en-US" sz="2800" dirty="0" smtClean="0">
                <a:effectLst/>
                <a:latin typeface="Times New Roman" panose="02020603050405020304" pitchFamily="18" charset="0"/>
                <a:ea typeface="Times New Roman" panose="02020603050405020304" pitchFamily="18" charset="0"/>
              </a:rPr>
              <a:t>articulator</a:t>
            </a:r>
            <a:r>
              <a:rPr lang="en-US" sz="2800" dirty="0">
                <a:solidFill>
                  <a:srgbClr val="000000"/>
                </a:solidFill>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804213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53" y="63543"/>
            <a:ext cx="8865704" cy="1188720"/>
          </a:xfrm>
          <a:solidFill>
            <a:schemeClr val="accent1">
              <a:lumMod val="40000"/>
              <a:lumOff val="60000"/>
            </a:schemeClr>
          </a:solidFill>
        </p:spPr>
        <p:txBody>
          <a:bodyPr>
            <a:normAutofit/>
          </a:bodyPr>
          <a:lstStyle/>
          <a:p>
            <a:pPr lvl="0">
              <a:lnSpc>
                <a:spcPct val="100000"/>
              </a:lnSpc>
              <a:spcBef>
                <a:spcPts val="0"/>
              </a:spcBef>
            </a:pPr>
            <a:r>
              <a:rPr lang="en-US" sz="2400" b="1" cap="none" spc="0" dirty="0">
                <a:solidFill>
                  <a:srgbClr val="0000FF"/>
                </a:solidFill>
                <a:latin typeface="Times New Roman" panose="02020603050405020304" pitchFamily="18" charset="0"/>
                <a:ea typeface="Times New Roman" panose="02020603050405020304" pitchFamily="18" charset="0"/>
                <a:cs typeface="+mn-cs"/>
              </a:rPr>
              <a:t>Mounting of the upper </a:t>
            </a:r>
            <a:r>
              <a:rPr lang="en-US" sz="2400" b="1" cap="none" spc="0" dirty="0" smtClean="0">
                <a:solidFill>
                  <a:srgbClr val="0000FF"/>
                </a:solidFill>
                <a:latin typeface="Times New Roman" panose="02020603050405020304" pitchFamily="18" charset="0"/>
                <a:ea typeface="Times New Roman" panose="02020603050405020304" pitchFamily="18" charset="0"/>
                <a:cs typeface="+mn-cs"/>
              </a:rPr>
              <a:t>cast</a:t>
            </a:r>
            <a:endParaRPr lang="en-US" sz="2400" dirty="0">
              <a:solidFill>
                <a:srgbClr val="0000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231913" y="1361761"/>
            <a:ext cx="11536017" cy="5139869"/>
          </a:xfrm>
          <a:prstGeom prst="rect">
            <a:avLst/>
          </a:prstGeom>
        </p:spPr>
        <p:txBody>
          <a:bodyPr wrap="square">
            <a:spAutoFit/>
          </a:bodyPr>
          <a:lstStyle/>
          <a:p>
            <a:r>
              <a:rPr lang="en-US" sz="1600" b="1" dirty="0" smtClean="0">
                <a:solidFill>
                  <a:srgbClr val="0000FF"/>
                </a:solidFill>
                <a:effectLst/>
                <a:latin typeface="Times New Roman" panose="02020603050405020304" pitchFamily="18" charset="0"/>
                <a:ea typeface="Times New Roman" panose="02020603050405020304" pitchFamily="18" charset="0"/>
              </a:rPr>
              <a:t>Mounting of the upper cast:</a:t>
            </a:r>
            <a:endParaRPr lang="en-US" sz="1200" dirty="0" smtClean="0">
              <a:effectLst/>
              <a:latin typeface="Times New Roman" panose="02020603050405020304" pitchFamily="18" charset="0"/>
              <a:ea typeface="Times New Roman" panose="02020603050405020304" pitchFamily="18" charset="0"/>
            </a:endParaRPr>
          </a:p>
          <a:p>
            <a:pPr marL="342900" lvl="0" indent="-342900" algn="justLow">
              <a:buClr>
                <a:srgbClr val="FF0000"/>
              </a:buClr>
              <a:buFont typeface="+mj-lt"/>
              <a:buAutoNum type="arabicParenR"/>
              <a:tabLst>
                <a:tab pos="180340" algn="l"/>
              </a:tabLst>
            </a:pPr>
            <a:r>
              <a:rPr lang="en-US" sz="2400" dirty="0">
                <a:solidFill>
                  <a:srgbClr val="000000"/>
                </a:solidFill>
                <a:latin typeface="Times New Roman" panose="02020603050405020304" pitchFamily="18" charset="0"/>
                <a:ea typeface="Times New Roman" panose="02020603050405020304" pitchFamily="18" charset="0"/>
              </a:rPr>
              <a:t>The midline of the upper cast should define and drown on the cast.</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buClr>
                <a:srgbClr val="FF0000"/>
              </a:buClr>
              <a:buFont typeface="+mj-lt"/>
              <a:buAutoNum type="arabicParenR"/>
              <a:tabLst>
                <a:tab pos="180340" algn="l"/>
                <a:tab pos="270510" algn="l"/>
              </a:tabLst>
            </a:pPr>
            <a:r>
              <a:rPr lang="en-US" sz="2400" dirty="0">
                <a:solidFill>
                  <a:srgbClr val="000000"/>
                </a:solidFill>
                <a:latin typeface="Times New Roman" panose="02020603050405020304" pitchFamily="18" charset="0"/>
                <a:ea typeface="Times New Roman" panose="02020603050405020304" pitchFamily="18" charset="0"/>
              </a:rPr>
              <a:t>The midline is determined as the midline of the incisive papilla.</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buClr>
                <a:srgbClr val="FF0000"/>
              </a:buClr>
              <a:buFont typeface="+mj-lt"/>
              <a:buAutoNum type="arabicParenR"/>
              <a:tabLst>
                <a:tab pos="180340" algn="l"/>
                <a:tab pos="270510" algn="l"/>
              </a:tabLst>
            </a:pPr>
            <a:r>
              <a:rPr lang="en-US" sz="2400" dirty="0">
                <a:solidFill>
                  <a:srgbClr val="000000"/>
                </a:solidFill>
                <a:latin typeface="Times New Roman" panose="02020603050405020304" pitchFamily="18" charset="0"/>
                <a:ea typeface="Times New Roman" panose="02020603050405020304" pitchFamily="18" charset="0"/>
              </a:rPr>
              <a:t>V-shaped notches are cut on the base of the cast to help in laboratory remounting.</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buClr>
                <a:srgbClr val="FF0000"/>
              </a:buClr>
              <a:buFont typeface="+mj-lt"/>
              <a:buAutoNum type="arabicParenR"/>
              <a:tabLst>
                <a:tab pos="180340" algn="l"/>
                <a:tab pos="270510" algn="l"/>
              </a:tabLst>
            </a:pPr>
            <a:r>
              <a:rPr lang="en-US" sz="2400" dirty="0">
                <a:solidFill>
                  <a:srgbClr val="000000"/>
                </a:solidFill>
                <a:latin typeface="Times New Roman" panose="02020603050405020304" pitchFamily="18" charset="0"/>
                <a:ea typeface="Times New Roman" panose="02020603050405020304" pitchFamily="18" charset="0"/>
              </a:rPr>
              <a:t>Separating medium should be applied to the base of the cast for easy separation (light coat from cold mold seal)</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buClr>
                <a:srgbClr val="FF0000"/>
              </a:buClr>
              <a:buFont typeface="+mj-lt"/>
              <a:buAutoNum type="arabicParenR"/>
              <a:tabLst>
                <a:tab pos="180340" algn="l"/>
                <a:tab pos="270510" algn="l"/>
              </a:tabLst>
            </a:pPr>
            <a:r>
              <a:rPr lang="en-US" sz="2400" dirty="0">
                <a:solidFill>
                  <a:srgbClr val="000000"/>
                </a:solidFill>
                <a:latin typeface="Times New Roman" panose="02020603050405020304" pitchFamily="18" charset="0"/>
                <a:ea typeface="Times New Roman" panose="02020603050405020304" pitchFamily="18" charset="0"/>
              </a:rPr>
              <a:t>The occlusal rim and record base should be well seat to the cast and then sealed by wax to the cast.</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buClr>
                <a:srgbClr val="FF0000"/>
              </a:buClr>
              <a:buFont typeface="+mj-lt"/>
              <a:buAutoNum type="arabicParenR"/>
              <a:tabLst>
                <a:tab pos="180340" algn="l"/>
                <a:tab pos="270510" algn="l"/>
              </a:tabLst>
            </a:pPr>
            <a:r>
              <a:rPr lang="en-US" sz="2400" dirty="0">
                <a:solidFill>
                  <a:srgbClr val="000000"/>
                </a:solidFill>
                <a:latin typeface="Times New Roman" panose="02020603050405020304" pitchFamily="18" charset="0"/>
                <a:ea typeface="Times New Roman" panose="02020603050405020304" pitchFamily="18" charset="0"/>
              </a:rPr>
              <a:t>The midline of the upper bite rim should be lined to the centric of the cross on the mounting table and posterior the cast should be properly centralized on the table.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buClr>
                <a:srgbClr val="FF0000"/>
              </a:buClr>
              <a:buFont typeface="+mj-lt"/>
              <a:buAutoNum type="arabicParenR"/>
              <a:tabLst>
                <a:tab pos="180340" algn="l"/>
                <a:tab pos="270510" algn="l"/>
              </a:tabLst>
            </a:pPr>
            <a:r>
              <a:rPr lang="en-US" sz="2400" dirty="0">
                <a:solidFill>
                  <a:srgbClr val="000000"/>
                </a:solidFill>
                <a:latin typeface="Times New Roman" panose="02020603050405020304" pitchFamily="18" charset="0"/>
                <a:ea typeface="Times New Roman" panose="02020603050405020304" pitchFamily="18" charset="0"/>
              </a:rPr>
              <a:t>Enough space should be present between the articulator to accommodate the mounting plaster.</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buClr>
                <a:srgbClr val="FF0000"/>
              </a:buClr>
              <a:buFont typeface="+mj-lt"/>
              <a:buAutoNum type="arabicParenR"/>
              <a:tabLst>
                <a:tab pos="180340" algn="l"/>
                <a:tab pos="270510" algn="l"/>
              </a:tabLst>
            </a:pPr>
            <a:r>
              <a:rPr lang="en-US" sz="2400" dirty="0">
                <a:solidFill>
                  <a:srgbClr val="000000"/>
                </a:solidFill>
                <a:latin typeface="Times New Roman" panose="02020603050405020304" pitchFamily="18" charset="0"/>
                <a:ea typeface="Times New Roman" panose="02020603050405020304" pitchFamily="18" charset="0"/>
              </a:rPr>
              <a:t>The plaster should be mixed according to the correct water powder ratio and applied over the cast and the upper jaw member closed, the incisal pin should touch the incisal table.</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20777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53" y="103300"/>
            <a:ext cx="8865704" cy="1188720"/>
          </a:xfrm>
          <a:solidFill>
            <a:schemeClr val="accent1">
              <a:lumMod val="40000"/>
              <a:lumOff val="60000"/>
            </a:schemeClr>
          </a:solidFill>
        </p:spPr>
        <p:txBody>
          <a:bodyPr>
            <a:normAutofit/>
          </a:bodyPr>
          <a:lstStyle/>
          <a:p>
            <a:pPr>
              <a:spcBef>
                <a:spcPts val="0"/>
              </a:spcBef>
            </a:pPr>
            <a:r>
              <a:rPr lang="en-US" sz="3600" b="1" cap="none" spc="0" dirty="0">
                <a:solidFill>
                  <a:srgbClr val="0000FF"/>
                </a:solidFill>
                <a:latin typeface="Times New Roman" panose="02020603050405020304" pitchFamily="18" charset="0"/>
                <a:ea typeface="Times New Roman" panose="02020603050405020304" pitchFamily="18" charset="0"/>
                <a:cs typeface="+mn-cs"/>
              </a:rPr>
              <a:t>Mounting of the lower cast</a:t>
            </a: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192157" y="920959"/>
            <a:ext cx="11655286" cy="5632311"/>
          </a:xfrm>
          <a:prstGeom prst="rect">
            <a:avLst/>
          </a:prstGeom>
        </p:spPr>
        <p:txBody>
          <a:bodyPr wrap="square">
            <a:spAutoFit/>
          </a:bodyPr>
          <a:lstStyle/>
          <a:p>
            <a:endParaRPr lang="en-US" sz="36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FF0000"/>
              </a:buClr>
              <a:buFont typeface="+mj-lt"/>
              <a:buAutoNum type="arabicParenR"/>
              <a:tabLst>
                <a:tab pos="270510" algn="l"/>
              </a:tabLst>
            </a:pPr>
            <a:r>
              <a:rPr lang="en-US" sz="3600" dirty="0">
                <a:solidFill>
                  <a:srgbClr val="000000"/>
                </a:solidFill>
                <a:latin typeface="Times New Roman" panose="02020603050405020304" pitchFamily="18" charset="0"/>
                <a:ea typeface="Times New Roman" panose="02020603050405020304" pitchFamily="18" charset="0"/>
              </a:rPr>
              <a:t>Mounting of lower cast according to centric relation record.</a:t>
            </a:r>
            <a:endParaRPr lang="en-US" sz="36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FF0000"/>
              </a:buClr>
              <a:buFont typeface="+mj-lt"/>
              <a:buAutoNum type="arabicParenR"/>
              <a:tabLst>
                <a:tab pos="270510" algn="l"/>
              </a:tabLst>
            </a:pPr>
            <a:r>
              <a:rPr lang="en-US" sz="3600" dirty="0">
                <a:solidFill>
                  <a:srgbClr val="000000"/>
                </a:solidFill>
                <a:latin typeface="Times New Roman" panose="02020603050405020304" pitchFamily="18" charset="0"/>
                <a:ea typeface="Times New Roman" panose="02020603050405020304" pitchFamily="18" charset="0"/>
              </a:rPr>
              <a:t>The lower occlusal rim is properly related to the upper according to the record taken from the patient mouth.</a:t>
            </a:r>
            <a:endParaRPr lang="en-US" sz="36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FF0000"/>
              </a:buClr>
              <a:buFont typeface="+mj-lt"/>
              <a:buAutoNum type="arabicParenR"/>
              <a:tabLst>
                <a:tab pos="270510" algn="l"/>
              </a:tabLst>
            </a:pPr>
            <a:r>
              <a:rPr lang="en-US" sz="3600" dirty="0">
                <a:solidFill>
                  <a:srgbClr val="000000"/>
                </a:solidFill>
                <a:latin typeface="Times New Roman" panose="02020603050405020304" pitchFamily="18" charset="0"/>
                <a:ea typeface="Times New Roman" panose="02020603050405020304" pitchFamily="18" charset="0"/>
              </a:rPr>
              <a:t>Care should be taken that there is no interference posteriorly between the upper and lower casts.</a:t>
            </a:r>
            <a:endParaRPr lang="en-US" sz="36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FF0000"/>
              </a:buClr>
              <a:buFont typeface="+mj-lt"/>
              <a:buAutoNum type="arabicParenR"/>
              <a:tabLst>
                <a:tab pos="270510" algn="l"/>
              </a:tabLst>
            </a:pPr>
            <a:r>
              <a:rPr lang="en-US" sz="3600" dirty="0">
                <a:solidFill>
                  <a:srgbClr val="000000"/>
                </a:solidFill>
                <a:latin typeface="Times New Roman" panose="02020603050405020304" pitchFamily="18" charset="0"/>
                <a:ea typeface="Times New Roman" panose="02020603050405020304" pitchFamily="18" charset="0"/>
              </a:rPr>
              <a:t>Seal the lower cast to the lower occlusion rim.</a:t>
            </a:r>
            <a:endParaRPr lang="en-US"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902147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3148" y="315334"/>
            <a:ext cx="8865704" cy="930370"/>
          </a:xfrm>
          <a:solidFill>
            <a:schemeClr val="accent1">
              <a:lumMod val="40000"/>
              <a:lumOff val="60000"/>
            </a:schemeClr>
          </a:solidFill>
        </p:spPr>
        <p:txBody>
          <a:bodyPr>
            <a:normAutofit fontScale="90000"/>
          </a:bodyPr>
          <a:lstStyle/>
          <a:p>
            <a:pPr lvl="0">
              <a:lnSpc>
                <a:spcPct val="100000"/>
              </a:lnSpc>
              <a:spcBef>
                <a:spcPts val="0"/>
              </a:spcBef>
            </a:pPr>
            <a:r>
              <a:rPr lang="en-US" sz="3100" b="1" cap="none" spc="0" dirty="0">
                <a:solidFill>
                  <a:srgbClr val="FF0000"/>
                </a:solidFill>
                <a:latin typeface="Times New Roman" panose="02020603050405020304" pitchFamily="18" charset="0"/>
                <a:ea typeface="Times New Roman" panose="02020603050405020304" pitchFamily="18" charset="0"/>
                <a:cs typeface="+mn-cs"/>
              </a:rPr>
              <a:t>Errors of mounting</a:t>
            </a:r>
            <a:r>
              <a:rPr lang="en-US" sz="1600" b="1" cap="none" spc="0" dirty="0">
                <a:solidFill>
                  <a:srgbClr val="FF0000"/>
                </a:solidFill>
                <a:latin typeface="Times New Roman" panose="02020603050405020304" pitchFamily="18" charset="0"/>
                <a:ea typeface="Times New Roman" panose="02020603050405020304" pitchFamily="18" charset="0"/>
                <a:cs typeface="+mn-cs"/>
              </a:rPr>
              <a:t>:</a:t>
            </a:r>
            <a:r>
              <a:rPr lang="en-US" sz="1200" cap="none" spc="0" dirty="0">
                <a:solidFill>
                  <a:srgbClr val="000000"/>
                </a:solidFill>
                <a:latin typeface="Times New Roman" panose="02020603050405020304" pitchFamily="18" charset="0"/>
                <a:ea typeface="Times New Roman" panose="02020603050405020304" pitchFamily="18" charset="0"/>
                <a:cs typeface="+mn-cs"/>
              </a:rPr>
              <a:t/>
            </a:r>
            <a:br>
              <a:rPr lang="en-US" sz="1200" cap="none" spc="0" dirty="0">
                <a:solidFill>
                  <a:srgbClr val="000000"/>
                </a:solidFill>
                <a:latin typeface="Times New Roman" panose="02020603050405020304" pitchFamily="18" charset="0"/>
                <a:ea typeface="Times New Roman" panose="02020603050405020304" pitchFamily="18" charset="0"/>
                <a:cs typeface="+mn-cs"/>
              </a:rPr>
            </a:br>
            <a:r>
              <a:rPr lang="en-US" sz="2000" dirty="0">
                <a:latin typeface="Times New Roman" panose="02020603050405020304" pitchFamily="18" charset="0"/>
                <a:ea typeface="Times New Roman" panose="02020603050405020304" pitchFamily="18" charset="0"/>
              </a:rPr>
              <a:t/>
            </a:r>
            <a:br>
              <a:rPr lang="en-US" sz="2000" dirty="0">
                <a:latin typeface="Times New Roman" panose="02020603050405020304" pitchFamily="18" charset="0"/>
                <a:ea typeface="Times New Roman" panose="02020603050405020304" pitchFamily="18" charset="0"/>
              </a:rPr>
            </a:b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4" name="Rectangle 3"/>
          <p:cNvSpPr/>
          <p:nvPr/>
        </p:nvSpPr>
        <p:spPr>
          <a:xfrm>
            <a:off x="-1" y="1603513"/>
            <a:ext cx="10880035" cy="4339650"/>
          </a:xfrm>
          <a:prstGeom prst="rect">
            <a:avLst/>
          </a:prstGeom>
        </p:spPr>
        <p:txBody>
          <a:bodyPr wrap="square">
            <a:spAutoFit/>
          </a:bodyPr>
          <a:lstStyle/>
          <a:p>
            <a:r>
              <a:rPr lang="en-US" sz="2400" b="1" dirty="0" smtClean="0">
                <a:solidFill>
                  <a:srgbClr val="FF0000"/>
                </a:solidFill>
                <a:effectLst/>
                <a:latin typeface="Times New Roman" panose="02020603050405020304" pitchFamily="18" charset="0"/>
                <a:ea typeface="Times New Roman" panose="02020603050405020304" pitchFamily="18" charset="0"/>
              </a:rPr>
              <a:t>Errors of mounting:</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0000FF"/>
              </a:buClr>
              <a:buFont typeface="+mj-lt"/>
              <a:buAutoNum type="arabicParenR"/>
              <a:tabLst>
                <a:tab pos="270510" algn="l"/>
              </a:tabLst>
            </a:pPr>
            <a:r>
              <a:rPr lang="en-US" sz="2400" dirty="0">
                <a:solidFill>
                  <a:srgbClr val="000000"/>
                </a:solidFill>
                <a:latin typeface="Times New Roman" panose="02020603050405020304" pitchFamily="18" charset="0"/>
                <a:ea typeface="Times New Roman" panose="02020603050405020304" pitchFamily="18" charset="0"/>
              </a:rPr>
              <a:t>Record bases are not properly seated and secured to the casts during the mounting procedure.</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0000FF"/>
              </a:buClr>
              <a:buFont typeface="+mj-lt"/>
              <a:buAutoNum type="arabicParenR"/>
              <a:tabLst>
                <a:tab pos="270510" algn="l"/>
              </a:tabLst>
            </a:pPr>
            <a:r>
              <a:rPr lang="en-US" sz="2400" dirty="0">
                <a:solidFill>
                  <a:srgbClr val="000000"/>
                </a:solidFill>
                <a:latin typeface="Times New Roman" panose="02020603050405020304" pitchFamily="18" charset="0"/>
                <a:ea typeface="Times New Roman" panose="02020603050405020304" pitchFamily="18" charset="0"/>
              </a:rPr>
              <a:t>Occluding rims not keyed for correct orientation.</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0000FF"/>
              </a:buClr>
              <a:buFont typeface="+mj-lt"/>
              <a:buAutoNum type="arabicParenR"/>
              <a:tabLst>
                <a:tab pos="270510" algn="l"/>
              </a:tabLst>
            </a:pPr>
            <a:r>
              <a:rPr lang="en-US" sz="2400" dirty="0">
                <a:solidFill>
                  <a:srgbClr val="000000"/>
                </a:solidFill>
                <a:latin typeface="Times New Roman" panose="02020603050405020304" pitchFamily="18" charset="0"/>
                <a:ea typeface="Times New Roman" panose="02020603050405020304" pitchFamily="18" charset="0"/>
              </a:rPr>
              <a:t>Wrong transference of midline to the articulator which means shifting of midline.</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0000FF"/>
              </a:buClr>
              <a:buFont typeface="+mj-lt"/>
              <a:buAutoNum type="arabicParenR"/>
              <a:tabLst>
                <a:tab pos="270510" algn="l"/>
              </a:tabLst>
            </a:pPr>
            <a:r>
              <a:rPr lang="en-US" sz="2400" dirty="0">
                <a:solidFill>
                  <a:srgbClr val="000000"/>
                </a:solidFill>
                <a:latin typeface="Times New Roman" panose="02020603050405020304" pitchFamily="18" charset="0"/>
                <a:ea typeface="Times New Roman" panose="02020603050405020304" pitchFamily="18" charset="0"/>
              </a:rPr>
              <a:t>Movement of the cast during mounting.</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0000FF"/>
              </a:buClr>
              <a:buFont typeface="+mj-lt"/>
              <a:buAutoNum type="arabicParenR"/>
              <a:tabLst>
                <a:tab pos="270510" algn="l"/>
              </a:tabLst>
            </a:pPr>
            <a:r>
              <a:rPr lang="en-US" sz="2400" dirty="0">
                <a:solidFill>
                  <a:srgbClr val="000000"/>
                </a:solidFill>
                <a:latin typeface="Times New Roman" panose="02020603050405020304" pitchFamily="18" charset="0"/>
                <a:ea typeface="Times New Roman" panose="02020603050405020304" pitchFamily="18" charset="0"/>
              </a:rPr>
              <a:t>Incisal pin not properly screwed. </a:t>
            </a:r>
            <a:endParaRPr lang="en-US" sz="2400" dirty="0" smtClean="0">
              <a:effectLst/>
              <a:latin typeface="Times New Roman" panose="02020603050405020304" pitchFamily="18" charset="0"/>
              <a:ea typeface="Times New Roman" panose="02020603050405020304" pitchFamily="18" charset="0"/>
            </a:endParaRPr>
          </a:p>
          <a:p>
            <a:pPr marL="342900" lvl="0" indent="-342900" algn="justLow">
              <a:lnSpc>
                <a:spcPct val="150000"/>
              </a:lnSpc>
              <a:buClr>
                <a:srgbClr val="0000FF"/>
              </a:buClr>
              <a:buFont typeface="+mj-lt"/>
              <a:buAutoNum type="arabicParenR"/>
              <a:tabLst>
                <a:tab pos="270510" algn="l"/>
              </a:tabLst>
            </a:pPr>
            <a:r>
              <a:rPr lang="en-US" sz="2400" dirty="0">
                <a:solidFill>
                  <a:srgbClr val="000000"/>
                </a:solidFill>
                <a:latin typeface="Times New Roman" panose="02020603050405020304" pitchFamily="18" charset="0"/>
                <a:ea typeface="Times New Roman" panose="02020603050405020304" pitchFamily="18" charset="0"/>
              </a:rPr>
              <a:t>Interference of the cast posteriorly</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08392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199" y="0"/>
            <a:ext cx="8865704" cy="1188720"/>
          </a:xfrm>
          <a:solidFill>
            <a:schemeClr val="accent1">
              <a:lumMod val="40000"/>
              <a:lumOff val="60000"/>
            </a:schemeClr>
          </a:solidFill>
        </p:spPr>
        <p:txBody>
          <a:bodyPr>
            <a:normAutofit/>
          </a:bodyPr>
          <a:lstStyle/>
          <a:p>
            <a:pPr>
              <a:spcBef>
                <a:spcPts val="0"/>
              </a:spcBef>
            </a:pPr>
            <a:r>
              <a:rPr lang="en-US" sz="2000" b="1" dirty="0" smtClean="0">
                <a:solidFill>
                  <a:srgbClr val="FF0000"/>
                </a:solidFill>
                <a:latin typeface="Times New Roman" panose="02020603050405020304" pitchFamily="18" charset="0"/>
                <a:ea typeface="Times New Roman" panose="02020603050405020304" pitchFamily="18" charset="0"/>
                <a:cs typeface="Calibri" panose="020F0502020204030204" pitchFamily="34" charset="0"/>
              </a:rPr>
              <a:t> </a:t>
            </a:r>
            <a:r>
              <a:rPr lang="en-US" sz="2000" dirty="0" smtClean="0">
                <a:solidFill>
                  <a:srgbClr val="FF0000"/>
                </a:solidFill>
                <a:latin typeface="Times New Roman" panose="02020603050405020304" pitchFamily="18" charset="0"/>
                <a:ea typeface="Times New Roman" panose="02020603050405020304" pitchFamily="18" charset="0"/>
                <a:cs typeface="Calibri" panose="020F0502020204030204" pitchFamily="34" charset="0"/>
              </a:rPr>
              <a:t> </a:t>
            </a:r>
            <a:r>
              <a:rPr lang="en-US" sz="2000" dirty="0">
                <a:latin typeface="Times New Roman" panose="02020603050405020304" pitchFamily="18" charset="0"/>
                <a:ea typeface="Times New Roman" panose="02020603050405020304" pitchFamily="18" charset="0"/>
              </a:rPr>
              <a:t/>
            </a:r>
            <a:br>
              <a:rPr lang="en-US" sz="2000" dirty="0">
                <a:latin typeface="Times New Roman" panose="02020603050405020304" pitchFamily="18" charset="0"/>
                <a:ea typeface="Times New Roman" panose="02020603050405020304" pitchFamily="18" charset="0"/>
              </a:rPr>
            </a:br>
            <a:endParaRPr lang="en-US" sz="2000" dirty="0">
              <a:solidFill>
                <a:srgbClr val="0000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4986416" y="301972"/>
            <a:ext cx="2855269" cy="584775"/>
          </a:xfrm>
          <a:prstGeom prst="rect">
            <a:avLst/>
          </a:prstGeom>
        </p:spPr>
        <p:txBody>
          <a:bodyPr wrap="none">
            <a:spAutoFit/>
          </a:bodyPr>
          <a:lstStyle/>
          <a:p>
            <a:r>
              <a:rPr lang="en-US" sz="3200" dirty="0" smtClean="0">
                <a:solidFill>
                  <a:srgbClr val="FF0000"/>
                </a:solidFill>
                <a:effectLst/>
                <a:latin typeface="Times New Roman" panose="02020603050405020304" pitchFamily="18" charset="0"/>
                <a:ea typeface="Times New Roman" panose="02020603050405020304" pitchFamily="18" charset="0"/>
              </a:rPr>
              <a:t>Clasp assembly </a:t>
            </a:r>
            <a:endParaRPr lang="en-US" sz="3200" dirty="0"/>
          </a:p>
        </p:txBody>
      </p:sp>
      <p:sp>
        <p:nvSpPr>
          <p:cNvPr id="4" name="Rectangle 3"/>
          <p:cNvSpPr/>
          <p:nvPr/>
        </p:nvSpPr>
        <p:spPr>
          <a:xfrm>
            <a:off x="0" y="1780185"/>
            <a:ext cx="11873948" cy="954107"/>
          </a:xfrm>
          <a:prstGeom prst="rect">
            <a:avLst/>
          </a:prstGeom>
        </p:spPr>
        <p:txBody>
          <a:bodyPr wrap="square">
            <a:spAutoFit/>
          </a:bodyPr>
          <a:lstStyle/>
          <a:p>
            <a:pPr marL="447675" indent="-228600" algn="just"/>
            <a:r>
              <a:rPr lang="en-US" sz="2800" dirty="0" smtClean="0">
                <a:effectLst/>
                <a:latin typeface="Times New Roman" panose="02020603050405020304" pitchFamily="18" charset="0"/>
                <a:ea typeface="Times New Roman" panose="02020603050405020304" pitchFamily="18" charset="0"/>
              </a:rPr>
              <a:t>The clasp is part of a removable partial denture that acts as a direct retainer and or stabilizer for a prosthesis by partially contacting an abutment tooth</a:t>
            </a:r>
            <a:r>
              <a:rPr lang="en-US" sz="1200" dirty="0" smtClean="0">
                <a:effectLst/>
                <a:latin typeface="Times New Roman" panose="02020603050405020304" pitchFamily="18" charset="0"/>
                <a:ea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666305" y="3203789"/>
            <a:ext cx="4320111" cy="2269359"/>
          </a:xfrm>
          <a:prstGeom prst="rect">
            <a:avLst/>
          </a:prstGeom>
        </p:spPr>
      </p:pic>
      <p:pic>
        <p:nvPicPr>
          <p:cNvPr id="6" name="Picture 5"/>
          <p:cNvPicPr>
            <a:picLocks noChangeAspect="1"/>
          </p:cNvPicPr>
          <p:nvPr/>
        </p:nvPicPr>
        <p:blipFill>
          <a:blip r:embed="rId3"/>
          <a:stretch>
            <a:fillRect/>
          </a:stretch>
        </p:blipFill>
        <p:spPr>
          <a:xfrm>
            <a:off x="5268059" y="3203788"/>
            <a:ext cx="3584392" cy="2269359"/>
          </a:xfrm>
          <a:prstGeom prst="rect">
            <a:avLst/>
          </a:prstGeom>
        </p:spPr>
      </p:pic>
    </p:spTree>
    <p:extLst>
      <p:ext uri="{BB962C8B-B14F-4D97-AF65-F5344CB8AC3E}">
        <p14:creationId xmlns:p14="http://schemas.microsoft.com/office/powerpoint/2010/main" val="3979893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04684"/>
            <a:ext cx="11993217" cy="1523943"/>
          </a:xfrm>
          <a:prstGeom prst="rect">
            <a:avLst/>
          </a:prstGeom>
        </p:spPr>
        <p:txBody>
          <a:bodyPr wrap="square">
            <a:spAutoFit/>
          </a:bodyPr>
          <a:lstStyle/>
          <a:p>
            <a:pPr rtl="1">
              <a:lnSpc>
                <a:spcPct val="107000"/>
              </a:lnSpc>
              <a:spcAft>
                <a:spcPts val="1535"/>
              </a:spcAft>
            </a:pPr>
            <a:r>
              <a:rPr lang="en-US" sz="1200" dirty="0" smtClean="0">
                <a:solidFill>
                  <a:srgbClr val="FF0000"/>
                </a:solidFill>
                <a:effectLst/>
                <a:latin typeface="Times New Roman" panose="02020603050405020304" pitchFamily="18" charset="0"/>
                <a:ea typeface="Times New Roman" panose="02020603050405020304" pitchFamily="18" charset="0"/>
              </a:rPr>
              <a:t> </a:t>
            </a:r>
            <a:endParaRPr lang="en-US" sz="1200" dirty="0" smtClean="0">
              <a:effectLst/>
              <a:latin typeface="Times New Roman" panose="02020603050405020304" pitchFamily="18" charset="0"/>
              <a:ea typeface="Times New Roman" panose="02020603050405020304" pitchFamily="18" charset="0"/>
            </a:endParaRPr>
          </a:p>
          <a:p>
            <a:pPr lvl="0" algn="just" fontAlgn="base">
              <a:lnSpc>
                <a:spcPct val="150000"/>
              </a:lnSpc>
              <a:buClr>
                <a:srgbClr val="0000FF"/>
              </a:buClr>
              <a:buSzPts val="1600"/>
            </a:pPr>
            <a:r>
              <a:rPr lang="en-US" sz="24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1.The size of the undercut or the angle of cervical convergence will determine How far into that angle a given clasp arm will be placed.</a:t>
            </a:r>
            <a:endParaRPr lang="en-US" sz="24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228676" y="903306"/>
            <a:ext cx="3345479" cy="2220831"/>
          </a:xfrm>
          <a:prstGeom prst="rect">
            <a:avLst/>
          </a:prstGeom>
        </p:spPr>
      </p:pic>
      <p:pic>
        <p:nvPicPr>
          <p:cNvPr id="6" name="Picture 5"/>
          <p:cNvPicPr>
            <a:picLocks noChangeAspect="1"/>
          </p:cNvPicPr>
          <p:nvPr/>
        </p:nvPicPr>
        <p:blipFill>
          <a:blip r:embed="rId3"/>
          <a:stretch>
            <a:fillRect/>
          </a:stretch>
        </p:blipFill>
        <p:spPr>
          <a:xfrm>
            <a:off x="8454887" y="903306"/>
            <a:ext cx="3179827" cy="2220831"/>
          </a:xfrm>
          <a:prstGeom prst="rect">
            <a:avLst/>
          </a:prstGeom>
        </p:spPr>
      </p:pic>
      <p:sp>
        <p:nvSpPr>
          <p:cNvPr id="7" name="Rectangle 6"/>
          <p:cNvSpPr/>
          <p:nvPr/>
        </p:nvSpPr>
        <p:spPr>
          <a:xfrm>
            <a:off x="0" y="3124137"/>
            <a:ext cx="11993217" cy="1200329"/>
          </a:xfrm>
          <a:prstGeom prst="rect">
            <a:avLst/>
          </a:prstGeom>
        </p:spPr>
        <p:txBody>
          <a:bodyPr wrap="square">
            <a:spAutoFit/>
          </a:bodyPr>
          <a:lstStyle/>
          <a:p>
            <a:r>
              <a:rPr lang="en-US" sz="2400" dirty="0" smtClean="0">
                <a:effectLst/>
                <a:latin typeface="Times New Roman" panose="02020603050405020304" pitchFamily="18" charset="0"/>
                <a:ea typeface="Times New Roman" panose="02020603050405020304" pitchFamily="18" charset="0"/>
              </a:rPr>
              <a:t>2.The position of the survey line; reciprocal arm should be placed occlusal to the high of contour because rigid elements are placed in desirable undercut area it will become an area of interference during placement and removal</a:t>
            </a:r>
            <a:endParaRPr lang="en-US" sz="2400" dirty="0"/>
          </a:p>
        </p:txBody>
      </p:sp>
      <p:pic>
        <p:nvPicPr>
          <p:cNvPr id="9" name="Picture 8"/>
          <p:cNvPicPr>
            <a:picLocks noChangeAspect="1"/>
          </p:cNvPicPr>
          <p:nvPr/>
        </p:nvPicPr>
        <p:blipFill>
          <a:blip r:embed="rId4"/>
          <a:stretch>
            <a:fillRect/>
          </a:stretch>
        </p:blipFill>
        <p:spPr>
          <a:xfrm>
            <a:off x="3087758" y="4512080"/>
            <a:ext cx="3670851" cy="2129828"/>
          </a:xfrm>
          <a:prstGeom prst="rect">
            <a:avLst/>
          </a:prstGeom>
        </p:spPr>
      </p:pic>
      <p:pic>
        <p:nvPicPr>
          <p:cNvPr id="10" name="Picture 9"/>
          <p:cNvPicPr>
            <a:picLocks noChangeAspect="1"/>
          </p:cNvPicPr>
          <p:nvPr/>
        </p:nvPicPr>
        <p:blipFill>
          <a:blip r:embed="rId5"/>
          <a:stretch>
            <a:fillRect/>
          </a:stretch>
        </p:blipFill>
        <p:spPr>
          <a:xfrm>
            <a:off x="7489723" y="4512080"/>
            <a:ext cx="3255546" cy="2129828"/>
          </a:xfrm>
          <a:prstGeom prst="rect">
            <a:avLst/>
          </a:prstGeom>
        </p:spPr>
      </p:pic>
    </p:spTree>
    <p:extLst>
      <p:ext uri="{BB962C8B-B14F-4D97-AF65-F5344CB8AC3E}">
        <p14:creationId xmlns:p14="http://schemas.microsoft.com/office/powerpoint/2010/main" val="29815091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7434" y="260873"/>
            <a:ext cx="10946296" cy="6597127"/>
          </a:xfrm>
          <a:prstGeom prst="rect">
            <a:avLst/>
          </a:prstGeom>
        </p:spPr>
        <p:txBody>
          <a:bodyPr wrap="square">
            <a:spAutoFit/>
          </a:bodyPr>
          <a:lstStyle/>
          <a:p>
            <a:pPr>
              <a:spcAft>
                <a:spcPts val="1765"/>
              </a:spcAft>
            </a:pPr>
            <a:r>
              <a:rPr lang="en-US" sz="2400" b="1" dirty="0" smtClean="0">
                <a:solidFill>
                  <a:srgbClr val="FF0000"/>
                </a:solidFill>
                <a:effectLst/>
                <a:latin typeface="Times New Roman" panose="02020603050405020304" pitchFamily="18" charset="0"/>
                <a:ea typeface="Times New Roman" panose="02020603050405020304" pitchFamily="18" charset="0"/>
              </a:rPr>
              <a:t>The flexibility of the clasp arm depends on: </a:t>
            </a:r>
            <a:endParaRPr lang="en-US" sz="2400" dirty="0" smtClean="0">
              <a:effectLst/>
              <a:latin typeface="Times New Roman" panose="02020603050405020304" pitchFamily="18" charset="0"/>
              <a:ea typeface="Times New Roman" panose="02020603050405020304" pitchFamily="18" charset="0"/>
            </a:endParaRPr>
          </a:p>
          <a:p>
            <a:pPr marL="342900" marR="0" lvl="0" indent="-342900" algn="just" fontAlgn="base">
              <a:lnSpc>
                <a:spcPct val="115000"/>
              </a:lnSpc>
              <a:spcBef>
                <a:spcPts val="0"/>
              </a:spcBef>
              <a:spcAft>
                <a:spcPts val="245"/>
              </a:spcAft>
              <a:buClr>
                <a:srgbClr val="0000FF"/>
              </a:buClr>
              <a:buSzPts val="1400"/>
              <a:buFont typeface="+mj-lt"/>
              <a:buAutoNum type="arabicParenR"/>
            </a:pPr>
            <a:r>
              <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It’s the length measured from its point of origin to its tip as long as the clasp it will be more flexible.</a:t>
            </a:r>
          </a:p>
          <a:p>
            <a:pPr marL="342900" lvl="0" indent="-342900" algn="just" fontAlgn="base">
              <a:lnSpc>
                <a:spcPct val="107000"/>
              </a:lnSpc>
              <a:spcAft>
                <a:spcPts val="960"/>
              </a:spcAft>
              <a:buClr>
                <a:srgbClr val="0000FF"/>
              </a:buClr>
              <a:buSzPts val="1400"/>
              <a:buFont typeface="+mj-lt"/>
              <a:buAutoNum type="arabicParenR"/>
            </a:pPr>
            <a:r>
              <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It’s the diameter</a:t>
            </a:r>
            <a:r>
              <a:rPr lang="en-US" sz="3600" u="none" strike="noStrike" dirty="0" smtClean="0">
                <a:effectLst/>
                <a:uFill>
                  <a:solidFill>
                    <a:srgbClr val="000000"/>
                  </a:solidFill>
                </a:uFill>
                <a:latin typeface="Times New Roman" panose="02020603050405020304" pitchFamily="18" charset="0"/>
                <a:ea typeface="Arial Unicode MS"/>
                <a:cs typeface="Times New Roman" panose="02020603050405020304" pitchFamily="18" charset="0"/>
              </a:rPr>
              <a:t> </a:t>
            </a:r>
            <a:r>
              <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of the clasp arm.</a:t>
            </a:r>
            <a:r>
              <a:rPr lang="en-US" sz="3600" u="none" strike="noStrike" dirty="0" smtClean="0">
                <a:effectLst/>
                <a:uFill>
                  <a:solidFill>
                    <a:srgbClr val="000000"/>
                  </a:solidFill>
                </a:uFill>
                <a:latin typeface="Times New Roman" panose="02020603050405020304" pitchFamily="18" charset="0"/>
                <a:ea typeface="Arial Unicode MS"/>
                <a:cs typeface="Times New Roman" panose="02020603050405020304" pitchFamily="18" charset="0"/>
              </a:rPr>
              <a:t> </a:t>
            </a:r>
            <a:endPar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fontAlgn="base">
              <a:lnSpc>
                <a:spcPct val="107000"/>
              </a:lnSpc>
              <a:spcAft>
                <a:spcPts val="755"/>
              </a:spcAft>
              <a:buClr>
                <a:srgbClr val="0000FF"/>
              </a:buClr>
              <a:buSzPts val="1400"/>
              <a:buFont typeface="+mj-lt"/>
              <a:buAutoNum type="arabicParenR"/>
            </a:pPr>
            <a:r>
              <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It’s cross-section which is whether round or half-round</a:t>
            </a:r>
            <a:r>
              <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p>
          <a:p>
            <a:pPr lvl="0" algn="just" fontAlgn="base">
              <a:lnSpc>
                <a:spcPct val="107000"/>
              </a:lnSpc>
              <a:spcAft>
                <a:spcPts val="755"/>
              </a:spcAft>
              <a:buClr>
                <a:srgbClr val="0000FF"/>
              </a:buClr>
              <a:buSzPts val="1400"/>
            </a:pPr>
            <a:endPar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0" lvl="0" algn="just" fontAlgn="base">
              <a:lnSpc>
                <a:spcPct val="150000"/>
              </a:lnSpc>
              <a:spcBef>
                <a:spcPts val="0"/>
              </a:spcBef>
              <a:spcAft>
                <a:spcPts val="755"/>
              </a:spcAft>
              <a:buClr>
                <a:srgbClr val="0000FF"/>
              </a:buClr>
              <a:buSzPts val="1400"/>
            </a:pPr>
            <a:r>
              <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4.The </a:t>
            </a:r>
            <a:r>
              <a:rPr lang="en-US" sz="3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type of material in which the clasp is made of a cast gold alloy, cast chromium-cobalt alloy, wrought wire or titanium.</a:t>
            </a:r>
            <a:endParaRPr lang="en-US" sz="36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7288697" y="3440082"/>
            <a:ext cx="3517226" cy="1184750"/>
          </a:xfrm>
          <a:prstGeom prst="rect">
            <a:avLst/>
          </a:prstGeom>
        </p:spPr>
      </p:pic>
    </p:spTree>
    <p:extLst>
      <p:ext uri="{BB962C8B-B14F-4D97-AF65-F5344CB8AC3E}">
        <p14:creationId xmlns:p14="http://schemas.microsoft.com/office/powerpoint/2010/main" val="3810781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791" y="261100"/>
            <a:ext cx="12192000" cy="6147324"/>
          </a:xfrm>
          <a:prstGeom prst="rect">
            <a:avLst/>
          </a:prstGeom>
        </p:spPr>
        <p:txBody>
          <a:bodyPr wrap="square">
            <a:spAutoFit/>
          </a:bodyPr>
          <a:lstStyle/>
          <a:p>
            <a:pPr>
              <a:lnSpc>
                <a:spcPct val="107000"/>
              </a:lnSpc>
              <a:spcAft>
                <a:spcPts val="1535"/>
              </a:spcAft>
            </a:pPr>
            <a:r>
              <a:rPr lang="en-US" sz="3200" b="1" dirty="0" smtClean="0">
                <a:solidFill>
                  <a:srgbClr val="FF0000"/>
                </a:solidFill>
                <a:effectLst/>
                <a:latin typeface="Times New Roman" panose="02020603050405020304" pitchFamily="18" charset="0"/>
                <a:ea typeface="Times New Roman" panose="02020603050405020304" pitchFamily="18" charset="0"/>
              </a:rPr>
              <a:t>The function of the clasp arm:</a:t>
            </a:r>
            <a:r>
              <a:rPr lang="en-US" sz="3200" b="1" dirty="0" smtClean="0">
                <a:effectLst/>
                <a:latin typeface="Times New Roman" panose="02020603050405020304" pitchFamily="18" charset="0"/>
                <a:ea typeface="Times New Roman" panose="02020603050405020304" pitchFamily="18" charset="0"/>
              </a:rPr>
              <a:t> </a:t>
            </a:r>
            <a:endParaRPr lang="en-US" sz="3200" dirty="0" smtClean="0">
              <a:effectLst/>
              <a:latin typeface="Times New Roman" panose="02020603050405020304" pitchFamily="18" charset="0"/>
              <a:ea typeface="Times New Roman" panose="02020603050405020304" pitchFamily="18" charset="0"/>
            </a:endParaRPr>
          </a:p>
          <a:p>
            <a:pPr lvl="0" algn="just" fontAlgn="base">
              <a:lnSpc>
                <a:spcPct val="107000"/>
              </a:lnSpc>
              <a:spcAft>
                <a:spcPts val="755"/>
              </a:spcAft>
              <a:buClr>
                <a:srgbClr val="0000FF"/>
              </a:buClr>
              <a:buSzPts val="1400"/>
            </a:pPr>
            <a:r>
              <a:rPr lang="en-US" sz="3200" b="1" u="none" strike="noStrike" dirty="0" smtClean="0">
                <a:solidFill>
                  <a:srgbClr val="0000FF"/>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1.Stabilization: </a:t>
            </a:r>
            <a:endParaRPr lang="en-US" sz="32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463550">
              <a:spcAft>
                <a:spcPts val="5"/>
              </a:spcAft>
            </a:pPr>
            <a:r>
              <a:rPr lang="en-US" sz="3200" dirty="0" smtClean="0">
                <a:effectLst/>
                <a:latin typeface="Times New Roman" panose="02020603050405020304" pitchFamily="18" charset="0"/>
                <a:ea typeface="Times New Roman" panose="02020603050405020304" pitchFamily="18" charset="0"/>
              </a:rPr>
              <a:t>From the arm located the apical portion of the mid-third of the crown. </a:t>
            </a:r>
          </a:p>
          <a:p>
            <a:pPr marL="463550">
              <a:spcAft>
                <a:spcPts val="5"/>
              </a:spcAft>
            </a:pPr>
            <a:endParaRPr lang="en-US" sz="3200" dirty="0" smtClean="0">
              <a:effectLst/>
              <a:latin typeface="Times New Roman" panose="02020603050405020304" pitchFamily="18" charset="0"/>
              <a:ea typeface="Times New Roman" panose="02020603050405020304" pitchFamily="18" charset="0"/>
            </a:endParaRPr>
          </a:p>
          <a:p>
            <a:pPr lvl="0" algn="just" fontAlgn="base">
              <a:lnSpc>
                <a:spcPct val="107000"/>
              </a:lnSpc>
              <a:spcAft>
                <a:spcPts val="755"/>
              </a:spcAft>
              <a:buClr>
                <a:srgbClr val="0000FF"/>
              </a:buClr>
              <a:buSzPts val="1400"/>
            </a:pPr>
            <a:r>
              <a:rPr lang="en-US" sz="3200" b="1" u="none" strike="noStrike" dirty="0" smtClean="0">
                <a:solidFill>
                  <a:srgbClr val="0000FF"/>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2.Reciprocation: </a:t>
            </a:r>
            <a:endParaRPr lang="en-US" sz="32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463550">
              <a:spcAft>
                <a:spcPts val="5"/>
              </a:spcAft>
            </a:pPr>
            <a:r>
              <a:rPr lang="en-US" sz="3200" dirty="0" smtClean="0">
                <a:effectLst/>
                <a:latin typeface="Times New Roman" panose="02020603050405020304" pitchFamily="18" charset="0"/>
                <a:ea typeface="Times New Roman" panose="02020603050405020304" pitchFamily="18" charset="0"/>
              </a:rPr>
              <a:t>The arm is located from the apical portion of the middle third of the crown. </a:t>
            </a:r>
          </a:p>
          <a:p>
            <a:pPr marL="463550">
              <a:spcAft>
                <a:spcPts val="5"/>
              </a:spcAft>
            </a:pPr>
            <a:r>
              <a:rPr lang="en-US" sz="3200" dirty="0" smtClean="0">
                <a:effectLst/>
                <a:latin typeface="Times New Roman" panose="02020603050405020304" pitchFamily="18" charset="0"/>
                <a:ea typeface="Times New Roman" panose="02020603050405020304" pitchFamily="18" charset="0"/>
              </a:rPr>
              <a:t> </a:t>
            </a:r>
          </a:p>
          <a:p>
            <a:pPr lvl="0" algn="just" fontAlgn="base">
              <a:lnSpc>
                <a:spcPct val="107000"/>
              </a:lnSpc>
              <a:spcAft>
                <a:spcPts val="755"/>
              </a:spcAft>
              <a:buClr>
                <a:srgbClr val="0000FF"/>
              </a:buClr>
              <a:buSzPts val="1400"/>
            </a:pPr>
            <a:r>
              <a:rPr lang="en-US" sz="3200" b="1" u="none" strike="noStrike" dirty="0" smtClean="0">
                <a:solidFill>
                  <a:srgbClr val="0000FF"/>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3.Retention: </a:t>
            </a:r>
            <a:endParaRPr lang="en-US" sz="32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463550">
              <a:spcAft>
                <a:spcPts val="1015"/>
              </a:spcAft>
            </a:pPr>
            <a:r>
              <a:rPr lang="en-US" sz="3200" dirty="0" smtClean="0">
                <a:effectLst/>
                <a:latin typeface="Times New Roman" panose="02020603050405020304" pitchFamily="18" charset="0"/>
                <a:ea typeface="Times New Roman" panose="02020603050405020304" pitchFamily="18" charset="0"/>
              </a:rPr>
              <a:t>From the arm located in the gingival third of the crown in measured undercut (retentive arm or flexible arm)  </a:t>
            </a:r>
            <a:endParaRPr lang="en-US"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575798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1" y="-1"/>
            <a:ext cx="12085983" cy="6858001"/>
          </a:xfrm>
          <a:prstGeom prst="rect">
            <a:avLst/>
          </a:prstGeom>
        </p:spPr>
      </p:pic>
    </p:spTree>
    <p:extLst>
      <p:ext uri="{BB962C8B-B14F-4D97-AF65-F5344CB8AC3E}">
        <p14:creationId xmlns:p14="http://schemas.microsoft.com/office/powerpoint/2010/main" val="4073965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139</TotalTime>
  <Words>828</Words>
  <Application>Microsoft Office PowerPoint</Application>
  <PresentationFormat>Widescreen</PresentationFormat>
  <Paragraphs>103</Paragraphs>
  <Slides>15</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Arial Unicode MS</vt:lpstr>
      <vt:lpstr>Calibri</vt:lpstr>
      <vt:lpstr>Calibri Light</vt:lpstr>
      <vt:lpstr>Gill Sans MT</vt:lpstr>
      <vt:lpstr>Times New Roman</vt:lpstr>
      <vt:lpstr>Office Theme</vt:lpstr>
      <vt:lpstr>Parcel</vt:lpstr>
      <vt:lpstr>partial denture lec6+7 Assit lecturer :samah khalel RADHI </vt:lpstr>
      <vt:lpstr>An articulator:   </vt:lpstr>
      <vt:lpstr>An articulator:   </vt:lpstr>
      <vt:lpstr>Types of articulators: </vt:lpstr>
      <vt:lpstr>An articulator:   </vt:lpstr>
      <vt:lpstr>Mounting </vt:lpstr>
      <vt:lpstr>An articulator:   </vt:lpstr>
      <vt:lpstr>Mounting of the upper cast</vt:lpstr>
      <vt:lpstr>Mounting of the lower cast</vt:lpstr>
      <vt:lpstr>Errors of mounting:  </vt:lpstr>
      <vt:lpstr>   </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partial denture lec6+7 Assit lecturer :samah khalel RADHI</dc:title>
  <dc:creator>Maher</dc:creator>
  <cp:lastModifiedBy>Maher</cp:lastModifiedBy>
  <cp:revision>7</cp:revision>
  <dcterms:created xsi:type="dcterms:W3CDTF">2024-03-09T19:22:22Z</dcterms:created>
  <dcterms:modified xsi:type="dcterms:W3CDTF">2024-03-09T21:49:59Z</dcterms:modified>
</cp:coreProperties>
</file>