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66" r:id="rId4"/>
    <p:sldId id="265" r:id="rId5"/>
    <p:sldId id="267" r:id="rId6"/>
    <p:sldId id="268" r:id="rId7"/>
    <p:sldId id="269" r:id="rId8"/>
    <p:sldId id="270" r:id="rId9"/>
    <p:sldId id="258" r:id="rId10"/>
    <p:sldId id="256" r:id="rId11"/>
    <p:sldId id="259" r:id="rId12"/>
    <p:sldId id="260" r:id="rId13"/>
    <p:sldId id="261" r:id="rId14"/>
    <p:sldId id="262" r:id="rId15"/>
    <p:sldId id="263" r:id="rId16"/>
    <p:sldId id="26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567A59-E219-4419-A848-EE0C334ABA91}" type="datetimeFigureOut">
              <a:rPr lang="en-US" smtClean="0"/>
              <a:t>3/6/2025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1715169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67A59-E219-4419-A848-EE0C334ABA91}" type="datetimeFigureOut">
              <a:rPr lang="en-US" smtClean="0"/>
              <a:t>3/6/2025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1791216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F567A59-E219-4419-A848-EE0C334ABA91}" type="datetimeFigureOut">
              <a:rPr lang="en-US" smtClean="0"/>
              <a:t>3/6/2025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258042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67A59-E219-4419-A848-EE0C334ABA91}" type="datetimeFigureOut">
              <a:rPr lang="en-US" smtClean="0"/>
              <a:t>3/6/2025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2238430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567A59-E219-4419-A848-EE0C334ABA91}" type="datetimeFigureOut">
              <a:rPr lang="en-US" smtClean="0"/>
              <a:t>3/6/2025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1923864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567A59-E219-4419-A848-EE0C334ABA91}" type="datetimeFigureOut">
              <a:rPr lang="en-US" smtClean="0"/>
              <a:t>3/6/2025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664004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567A59-E219-4419-A848-EE0C334ABA91}" type="datetimeFigureOut">
              <a:rPr lang="en-US" smtClean="0"/>
              <a:t>3/6/2025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238352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F567A59-E219-4419-A848-EE0C334ABA91}" type="datetimeFigureOut">
              <a:rPr lang="en-US" smtClean="0"/>
              <a:t>3/6/2025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958226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F567A59-E219-4419-A848-EE0C334ABA91}" type="datetimeFigureOut">
              <a:rPr lang="en-US" smtClean="0"/>
              <a:t>3/6/2025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2941690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67A59-E219-4419-A848-EE0C334ABA91}" type="datetimeFigureOut">
              <a:rPr lang="en-US" smtClean="0"/>
              <a:t>3/6/2025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2230400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67A59-E219-4419-A848-EE0C334ABA91}" type="datetimeFigureOut">
              <a:rPr lang="en-US" smtClean="0"/>
              <a:t>3/6/2025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D6F3A-8900-487B-A439-47AABD46070C}" type="slidenum">
              <a:rPr lang="en-US" smtClean="0"/>
              <a:t>‹#›</a:t>
            </a:fld>
            <a:endParaRPr lang="en-US"/>
          </a:p>
        </p:txBody>
      </p:sp>
    </p:spTree>
    <p:extLst>
      <p:ext uri="{BB962C8B-B14F-4D97-AF65-F5344CB8AC3E}">
        <p14:creationId xmlns:p14="http://schemas.microsoft.com/office/powerpoint/2010/main" val="3239308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1277600" y="6498336"/>
            <a:ext cx="113792" cy="85343"/>
          </a:xfrm>
          <a:prstGeom prst="rect">
            <a:avLst/>
          </a:prstGeom>
        </p:spPr>
      </p:pic>
      <p:pic>
        <p:nvPicPr>
          <p:cNvPr id="17" name="bg object 17"/>
          <p:cNvPicPr/>
          <p:nvPr/>
        </p:nvPicPr>
        <p:blipFill>
          <a:blip r:embed="rId3" cstate="print"/>
          <a:stretch>
            <a:fillRect/>
          </a:stretch>
        </p:blipFill>
        <p:spPr>
          <a:xfrm>
            <a:off x="759969" y="6498337"/>
            <a:ext cx="113791" cy="85343"/>
          </a:xfrm>
          <a:prstGeom prst="rect">
            <a:avLst/>
          </a:prstGeom>
        </p:spPr>
      </p:pic>
      <p:pic>
        <p:nvPicPr>
          <p:cNvPr id="18" name="bg object 18"/>
          <p:cNvPicPr/>
          <p:nvPr/>
        </p:nvPicPr>
        <p:blipFill>
          <a:blip r:embed="rId4" cstate="print"/>
          <a:stretch>
            <a:fillRect/>
          </a:stretch>
        </p:blipFill>
        <p:spPr>
          <a:xfrm>
            <a:off x="195072" y="3139438"/>
            <a:ext cx="5900928" cy="3709416"/>
          </a:xfrm>
          <a:prstGeom prst="rect">
            <a:avLst/>
          </a:prstGeom>
        </p:spPr>
      </p:pic>
      <p:sp>
        <p:nvSpPr>
          <p:cNvPr id="2" name="Holder 2"/>
          <p:cNvSpPr>
            <a:spLocks noGrp="1"/>
          </p:cNvSpPr>
          <p:nvPr>
            <p:ph type="ctrTitle"/>
          </p:nvPr>
        </p:nvSpPr>
        <p:spPr>
          <a:xfrm>
            <a:off x="248446" y="86945"/>
            <a:ext cx="11695108" cy="369332"/>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3/6/2025</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41313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496717"/>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3/6/2025</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013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496717"/>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3/6/2025</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6493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496717"/>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3/6/2025</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8862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3/6/2025</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3999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67A59-E219-4419-A848-EE0C334ABA91}" type="datetimeFigureOut">
              <a:rPr lang="en-US" smtClean="0"/>
              <a:t>3/6/2025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2D6F3A-8900-487B-A439-47AABD46070C}" type="slidenum">
              <a:rPr lang="en-US" smtClean="0"/>
              <a:t>‹#›</a:t>
            </a:fld>
            <a:endParaRPr lang="en-US"/>
          </a:p>
        </p:txBody>
      </p:sp>
    </p:spTree>
    <p:extLst>
      <p:ext uri="{BB962C8B-B14F-4D97-AF65-F5344CB8AC3E}">
        <p14:creationId xmlns:p14="http://schemas.microsoft.com/office/powerpoint/2010/main" val="3485237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1277600" y="6498336"/>
            <a:ext cx="113792" cy="85343"/>
          </a:xfrm>
          <a:prstGeom prst="rect">
            <a:avLst/>
          </a:prstGeom>
        </p:spPr>
      </p:pic>
      <p:pic>
        <p:nvPicPr>
          <p:cNvPr id="17" name="bg object 17"/>
          <p:cNvPicPr/>
          <p:nvPr/>
        </p:nvPicPr>
        <p:blipFill>
          <a:blip r:embed="rId8" cstate="print"/>
          <a:stretch>
            <a:fillRect/>
          </a:stretch>
        </p:blipFill>
        <p:spPr>
          <a:xfrm>
            <a:off x="759969" y="6498336"/>
            <a:ext cx="113791" cy="85343"/>
          </a:xfrm>
          <a:prstGeom prst="rect">
            <a:avLst/>
          </a:prstGeom>
        </p:spPr>
      </p:pic>
      <p:sp>
        <p:nvSpPr>
          <p:cNvPr id="2" name="Holder 2"/>
          <p:cNvSpPr>
            <a:spLocks noGrp="1"/>
          </p:cNvSpPr>
          <p:nvPr>
            <p:ph type="title"/>
          </p:nvPr>
        </p:nvSpPr>
        <p:spPr>
          <a:xfrm>
            <a:off x="205367" y="93471"/>
            <a:ext cx="11781264" cy="369332"/>
          </a:xfrm>
          <a:prstGeom prst="rect">
            <a:avLst/>
          </a:prstGeom>
        </p:spPr>
        <p:txBody>
          <a:bodyPr wrap="square" lIns="0" tIns="0" rIns="0" bIns="0">
            <a:spAutoFit/>
          </a:bodyPr>
          <a:lstStyle>
            <a:lvl1pPr>
              <a:defRPr sz="2400" b="0" i="0">
                <a:solidFill>
                  <a:srgbClr val="496717"/>
                </a:solidFill>
                <a:latin typeface="Times New Roman"/>
                <a:cs typeface="Times New Roman"/>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lang="en-US">
              <a:solidFill>
                <a:prstClr val="black">
                  <a:tint val="75000"/>
                </a:prstClr>
              </a:solidFill>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smtClean="0">
                <a:solidFill>
                  <a:prstClr val="black">
                    <a:tint val="75000"/>
                  </a:prstClr>
                </a:solidFill>
              </a:rPr>
              <a:pPr/>
              <a:t>3/6/2025</a:t>
            </a:fld>
            <a:endParaRPr lang="en-US">
              <a:solidFill>
                <a:prstClr val="black">
                  <a:tint val="75000"/>
                </a:prstClr>
              </a:solidFill>
            </a:endParaRPr>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9605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888099" y="3409075"/>
            <a:ext cx="3779901" cy="3491126"/>
          </a:xfrm>
          <a:prstGeom prst="rect">
            <a:avLst/>
          </a:prstGeom>
        </p:spPr>
      </p:pic>
      <p:pic>
        <p:nvPicPr>
          <p:cNvPr id="3" name="object 3"/>
          <p:cNvPicPr/>
          <p:nvPr/>
        </p:nvPicPr>
        <p:blipFill>
          <a:blip r:embed="rId3" cstate="print"/>
          <a:stretch>
            <a:fillRect/>
          </a:stretch>
        </p:blipFill>
        <p:spPr>
          <a:xfrm>
            <a:off x="1988278" y="130523"/>
            <a:ext cx="2250525" cy="3233878"/>
          </a:xfrm>
          <a:prstGeom prst="rect">
            <a:avLst/>
          </a:prstGeom>
        </p:spPr>
      </p:pic>
      <p:sp>
        <p:nvSpPr>
          <p:cNvPr id="4" name="object 4"/>
          <p:cNvSpPr txBox="1">
            <a:spLocks noGrp="1"/>
          </p:cNvSpPr>
          <p:nvPr>
            <p:ph type="title"/>
          </p:nvPr>
        </p:nvSpPr>
        <p:spPr>
          <a:xfrm>
            <a:off x="3367278" y="2079447"/>
            <a:ext cx="5616575" cy="1245213"/>
          </a:xfrm>
          <a:prstGeom prst="rect">
            <a:avLst/>
          </a:prstGeom>
        </p:spPr>
        <p:txBody>
          <a:bodyPr vert="horz" wrap="square" lIns="0" tIns="13970" rIns="0" bIns="0" rtlCol="0">
            <a:spAutoFit/>
          </a:bodyPr>
          <a:lstStyle/>
          <a:p>
            <a:pPr marL="12700">
              <a:spcBef>
                <a:spcPts val="110"/>
              </a:spcBef>
            </a:pPr>
            <a:r>
              <a:rPr lang="en-US" sz="4000" b="1" spc="5" dirty="0" smtClean="0">
                <a:solidFill>
                  <a:srgbClr val="FFC700"/>
                </a:solidFill>
                <a:latin typeface="Arial"/>
                <a:cs typeface="Arial"/>
              </a:rPr>
              <a:t>Selection and setting of the teeth , </a:t>
            </a:r>
            <a:r>
              <a:rPr lang="en-US" sz="4000" b="1" spc="5" dirty="0" err="1" smtClean="0">
                <a:solidFill>
                  <a:srgbClr val="FFC700"/>
                </a:solidFill>
                <a:latin typeface="Arial"/>
                <a:cs typeface="Arial"/>
              </a:rPr>
              <a:t>flasking</a:t>
            </a:r>
            <a:r>
              <a:rPr lang="en-US" sz="4000" b="1" spc="5" dirty="0" smtClean="0">
                <a:solidFill>
                  <a:srgbClr val="FFC700"/>
                </a:solidFill>
                <a:latin typeface="Arial"/>
                <a:cs typeface="Arial"/>
              </a:rPr>
              <a:t> </a:t>
            </a:r>
            <a:endParaRPr sz="4000" dirty="0">
              <a:latin typeface="Arial"/>
              <a:cs typeface="Arial"/>
            </a:endParaRPr>
          </a:p>
        </p:txBody>
      </p:sp>
    </p:spTree>
    <p:extLst>
      <p:ext uri="{BB962C8B-B14F-4D97-AF65-F5344CB8AC3E}">
        <p14:creationId xmlns:p14="http://schemas.microsoft.com/office/powerpoint/2010/main" val="3453240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1030"/>
            <a:ext cx="12219709" cy="2308324"/>
          </a:xfrm>
          <a:prstGeom prst="rect">
            <a:avLst/>
          </a:prstGeom>
        </p:spPr>
        <p:txBody>
          <a:bodyPr wrap="square">
            <a:spAutoFit/>
          </a:bodyPr>
          <a:lstStyle/>
          <a:p>
            <a:pPr lvl="0" rtl="1"/>
            <a:r>
              <a:rPr lang="en-US" sz="3600" b="1" u="sng" dirty="0">
                <a:latin typeface="Book Antiqua"/>
              </a:rPr>
              <a:t>Selection of Anterior teeth:</a:t>
            </a:r>
            <a:endParaRPr lang="en-US" sz="3600" dirty="0">
              <a:latin typeface="Book Antiqua"/>
            </a:endParaRPr>
          </a:p>
          <a:p>
            <a:pPr lvl="0" rtl="1"/>
            <a:r>
              <a:rPr lang="en-US" sz="3600" dirty="0">
                <a:latin typeface="Book Antiqua"/>
              </a:rPr>
              <a:t>In routine case a shade of teeth taken by watching the natural teeth to a shade guide- (it’s very important in anterior teeth) </a:t>
            </a:r>
          </a:p>
        </p:txBody>
      </p:sp>
      <p:sp>
        <p:nvSpPr>
          <p:cNvPr id="4" name="Rectangle 3"/>
          <p:cNvSpPr/>
          <p:nvPr/>
        </p:nvSpPr>
        <p:spPr>
          <a:xfrm>
            <a:off x="775855" y="4303455"/>
            <a:ext cx="6096000" cy="2554545"/>
          </a:xfrm>
          <a:prstGeom prst="rect">
            <a:avLst/>
          </a:prstGeom>
        </p:spPr>
        <p:txBody>
          <a:bodyPr>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Book Antiqua"/>
              </a:rPr>
              <a:t>The mold (shape/Anatomy) can be selected by the laboratory technician from standing teeth on the cast. </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Book Antiqua"/>
              </a:rPr>
              <a:t>If all six anterior teeth have been lost, selection of teeth will be depend on following factors:-</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Book Antiqua"/>
              </a:rPr>
              <a:t>Width of teeth will be determined by the length of saddle area. </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Book Antiqua"/>
              </a:rPr>
              <a:t>Length of teeth determine by lip length and facial movement.</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Book Antiqua"/>
              </a:rPr>
              <a:t>Shape of teeth is determine by shape of face </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Book Antiqua"/>
              </a:rPr>
              <a:t>(square, taper, oval) according to it) </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Book Antiqua"/>
              </a:rPr>
              <a:t>The texture (kind of patients skin determine the surface texture of the tooth</a:t>
            </a:r>
            <a:endParaRPr kumimoji="0" lang="en-US" sz="1800" b="0" i="0" u="none" strike="noStrike" kern="0" cap="none" spc="0" normalizeH="0" baseline="0" noProof="0" dirty="0" smtClean="0">
              <a:ln>
                <a:noFill/>
              </a:ln>
              <a:solidFill>
                <a:sysClr val="windowText" lastClr="000000"/>
              </a:solidFill>
              <a:effectLst/>
              <a:uLnTx/>
              <a:uFillTx/>
            </a:endParaRPr>
          </a:p>
        </p:txBody>
      </p:sp>
      <p:pic>
        <p:nvPicPr>
          <p:cNvPr id="5" name="Picture 4"/>
          <p:cNvPicPr>
            <a:picLocks noChangeAspect="1"/>
          </p:cNvPicPr>
          <p:nvPr/>
        </p:nvPicPr>
        <p:blipFill>
          <a:blip r:embed="rId2"/>
          <a:stretch>
            <a:fillRect/>
          </a:stretch>
        </p:blipFill>
        <p:spPr>
          <a:xfrm>
            <a:off x="4350327" y="2763115"/>
            <a:ext cx="4447309" cy="3720811"/>
          </a:xfrm>
          <a:prstGeom prst="rect">
            <a:avLst/>
          </a:prstGeom>
        </p:spPr>
      </p:pic>
    </p:spTree>
    <p:extLst>
      <p:ext uri="{BB962C8B-B14F-4D97-AF65-F5344CB8AC3E}">
        <p14:creationId xmlns:p14="http://schemas.microsoft.com/office/powerpoint/2010/main" val="926645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6255" y="156673"/>
            <a:ext cx="11790218" cy="6494085"/>
          </a:xfrm>
          <a:prstGeom prst="rect">
            <a:avLst/>
          </a:prstGeom>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effectLst/>
                <a:uLnTx/>
                <a:uFillTx/>
                <a:latin typeface="Book Antiqua"/>
              </a:rPr>
              <a:t>The mold (shape/Anatomy) can be selected by the laboratory technician from standing teeth on the cast. </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effectLst/>
                <a:uLnTx/>
                <a:uFillTx/>
                <a:latin typeface="Book Antiqua"/>
              </a:rPr>
              <a:t>If all six anterior teeth have been lost, selection of teeth will be depend </a:t>
            </a:r>
            <a:r>
              <a:rPr kumimoji="0" lang="en-US" sz="3200" b="0" i="0" u="none" strike="noStrike" kern="0" cap="none" spc="0" normalizeH="0" baseline="0" noProof="0" dirty="0" smtClean="0">
                <a:ln>
                  <a:noFill/>
                </a:ln>
                <a:solidFill>
                  <a:srgbClr val="FF0000"/>
                </a:solidFill>
                <a:effectLst/>
                <a:uLnTx/>
                <a:uFillTx/>
                <a:latin typeface="Book Antiqua"/>
              </a:rPr>
              <a:t>on following factors:-</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0000"/>
                </a:solidFill>
                <a:effectLst/>
                <a:uLnTx/>
                <a:uFillTx/>
                <a:latin typeface="Book Antiqua"/>
              </a:rPr>
              <a:t>1.Width of teeth will be determined by the length of saddle area. </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3200" i="0" u="none" strike="noStrike" kern="0" cap="none" spc="0" normalizeH="0" baseline="0" noProof="0" dirty="0" smtClean="0">
                <a:ln>
                  <a:noFill/>
                </a:ln>
                <a:solidFill>
                  <a:srgbClr val="7030A0"/>
                </a:solidFill>
                <a:effectLst/>
                <a:uLnTx/>
                <a:uFillTx/>
                <a:latin typeface="Book Antiqua"/>
              </a:rPr>
              <a:t>2.Length of teeth determine by lip length and facial movement.</a:t>
            </a:r>
          </a:p>
          <a:p>
            <a:pPr marL="0" marR="0" lvl="0" indent="0" defTabSz="914400" rtl="1" eaLnBrk="1" fontAlgn="auto" latinLnBrk="0" hangingPunct="1">
              <a:lnSpc>
                <a:spcPct val="100000"/>
              </a:lnSpc>
              <a:spcBef>
                <a:spcPts val="0"/>
              </a:spcBef>
              <a:spcAft>
                <a:spcPts val="0"/>
              </a:spcAft>
              <a:buClrTx/>
              <a:buSzTx/>
              <a:buFontTx/>
              <a:buNone/>
              <a:tabLst/>
              <a:defRPr/>
            </a:pPr>
            <a:endParaRPr kumimoji="0" lang="en-US" sz="3200" i="0" u="none" strike="noStrike" kern="0" cap="none" spc="0" normalizeH="0" baseline="0" noProof="0" dirty="0" smtClean="0">
              <a:ln>
                <a:noFill/>
              </a:ln>
              <a:solidFill>
                <a:srgbClr val="7030A0"/>
              </a:solidFill>
              <a:effectLst/>
              <a:uLnTx/>
              <a:uFillTx/>
              <a:latin typeface="Book Antiqua"/>
            </a:endParaRP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3200" i="0" u="none" strike="noStrike" kern="0" cap="none" spc="0" normalizeH="0" baseline="0" noProof="0" dirty="0" smtClean="0">
                <a:ln>
                  <a:noFill/>
                </a:ln>
                <a:solidFill>
                  <a:schemeClr val="tx2"/>
                </a:solidFill>
                <a:effectLst/>
                <a:uLnTx/>
                <a:uFillTx/>
                <a:latin typeface="Book Antiqua"/>
              </a:rPr>
              <a:t>3.Shape of teeth is determine by shape of face </a:t>
            </a: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3200" i="0" u="none" strike="noStrike" kern="0" cap="none" spc="0" normalizeH="0" baseline="0" noProof="0" dirty="0" smtClean="0">
                <a:ln>
                  <a:noFill/>
                </a:ln>
                <a:solidFill>
                  <a:schemeClr val="tx2"/>
                </a:solidFill>
                <a:effectLst/>
                <a:uLnTx/>
                <a:uFillTx/>
                <a:latin typeface="Book Antiqua"/>
              </a:rPr>
              <a:t>(square, taper, oval) according to it) </a:t>
            </a:r>
          </a:p>
          <a:p>
            <a:pPr marL="0" marR="0" lvl="0" indent="0" defTabSz="914400" rtl="1"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smtClean="0">
              <a:ln>
                <a:noFill/>
              </a:ln>
              <a:solidFill>
                <a:schemeClr val="accent6">
                  <a:lumMod val="50000"/>
                </a:schemeClr>
              </a:solidFill>
              <a:effectLst/>
              <a:uLnTx/>
              <a:uFillTx/>
              <a:latin typeface="Book Antiqua"/>
            </a:endParaRP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chemeClr val="accent6">
                    <a:lumMod val="50000"/>
                  </a:schemeClr>
                </a:solidFill>
                <a:effectLst/>
                <a:uLnTx/>
                <a:uFillTx/>
                <a:latin typeface="Book Antiqua"/>
              </a:rPr>
              <a:t>4.The texture (kind of patients skin determine the surface texture of the tooth</a:t>
            </a:r>
            <a:endParaRPr kumimoji="0" lang="en-US" sz="3200" b="0" i="0" u="none" strike="noStrike" kern="0" cap="none" spc="0" normalizeH="0" baseline="0" noProof="0" dirty="0" smtClean="0">
              <a:ln>
                <a:noFill/>
              </a:ln>
              <a:solidFill>
                <a:schemeClr val="accent6">
                  <a:lumMod val="50000"/>
                </a:schemeClr>
              </a:solidFill>
              <a:effectLst/>
              <a:uLnTx/>
              <a:uFillTx/>
            </a:endParaRPr>
          </a:p>
        </p:txBody>
      </p:sp>
    </p:spTree>
    <p:extLst>
      <p:ext uri="{BB962C8B-B14F-4D97-AF65-F5344CB8AC3E}">
        <p14:creationId xmlns:p14="http://schemas.microsoft.com/office/powerpoint/2010/main" val="73186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0836" y="110737"/>
            <a:ext cx="11887199" cy="1668149"/>
          </a:xfrm>
          <a:prstGeom prst="rect">
            <a:avLst/>
          </a:prstGeom>
        </p:spPr>
        <p:txBody>
          <a:bodyPr wrap="square">
            <a:spAutoFit/>
          </a:bodyPr>
          <a:lstStyle/>
          <a:p>
            <a:pPr lvl="0">
              <a:spcBef>
                <a:spcPct val="20000"/>
              </a:spcBef>
              <a:buClr>
                <a:srgbClr val="873624"/>
              </a:buClr>
            </a:pPr>
            <a:r>
              <a:rPr lang="en-US" sz="3200" b="1" u="sng" dirty="0">
                <a:solidFill>
                  <a:prstClr val="black">
                    <a:lumMod val="85000"/>
                    <a:lumOff val="15000"/>
                  </a:prstClr>
                </a:solidFill>
                <a:latin typeface="Book Antiqua"/>
              </a:rPr>
              <a:t>Selection of Posterior teeth</a:t>
            </a:r>
            <a:endParaRPr lang="en-US" sz="3200" dirty="0">
              <a:solidFill>
                <a:prstClr val="black">
                  <a:lumMod val="85000"/>
                  <a:lumOff val="15000"/>
                </a:prstClr>
              </a:solidFill>
              <a:latin typeface="Book Antiqua"/>
            </a:endParaRPr>
          </a:p>
          <a:p>
            <a:pPr lvl="0">
              <a:spcBef>
                <a:spcPct val="20000"/>
              </a:spcBef>
              <a:buClr>
                <a:srgbClr val="873624"/>
              </a:buClr>
            </a:pPr>
            <a:r>
              <a:rPr lang="en-US" sz="3200" dirty="0">
                <a:solidFill>
                  <a:prstClr val="black">
                    <a:lumMod val="85000"/>
                    <a:lumOff val="15000"/>
                  </a:prstClr>
                </a:solidFill>
                <a:latin typeface="Book Antiqua"/>
              </a:rPr>
              <a:t>Posterior teeth usually selected by laboratory staff according to the length of saddle and occlusion</a:t>
            </a:r>
            <a:r>
              <a:rPr lang="en-US" sz="3200" dirty="0" smtClean="0">
                <a:solidFill>
                  <a:prstClr val="black">
                    <a:lumMod val="85000"/>
                    <a:lumOff val="15000"/>
                  </a:prstClr>
                </a:solidFill>
                <a:latin typeface="Book Antiqua"/>
              </a:rPr>
              <a:t>.</a:t>
            </a:r>
            <a:endParaRPr lang="en-US" sz="3200" dirty="0">
              <a:solidFill>
                <a:prstClr val="black">
                  <a:lumMod val="85000"/>
                  <a:lumOff val="15000"/>
                </a:prstClr>
              </a:solidFill>
              <a:latin typeface="Book Antiqua"/>
            </a:endParaRPr>
          </a:p>
        </p:txBody>
      </p:sp>
      <p:pic>
        <p:nvPicPr>
          <p:cNvPr id="4" name="Picture 3"/>
          <p:cNvPicPr>
            <a:picLocks noChangeAspect="1"/>
          </p:cNvPicPr>
          <p:nvPr/>
        </p:nvPicPr>
        <p:blipFill>
          <a:blip r:embed="rId2"/>
          <a:stretch>
            <a:fillRect/>
          </a:stretch>
        </p:blipFill>
        <p:spPr>
          <a:xfrm>
            <a:off x="3390898" y="2126325"/>
            <a:ext cx="5327073" cy="4394835"/>
          </a:xfrm>
          <a:prstGeom prst="rect">
            <a:avLst/>
          </a:prstGeom>
        </p:spPr>
      </p:pic>
    </p:spTree>
    <p:extLst>
      <p:ext uri="{BB962C8B-B14F-4D97-AF65-F5344CB8AC3E}">
        <p14:creationId xmlns:p14="http://schemas.microsoft.com/office/powerpoint/2010/main" val="1170637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3469"/>
            <a:ext cx="12192000" cy="3342453"/>
          </a:xfrm>
          <a:prstGeom prst="rect">
            <a:avLst/>
          </a:prstGeom>
        </p:spPr>
        <p:txBody>
          <a:bodyPr wrap="square">
            <a:spAutoFit/>
          </a:bodyPr>
          <a:lstStyle/>
          <a:p>
            <a:pPr lvl="0">
              <a:spcBef>
                <a:spcPct val="20000"/>
              </a:spcBef>
              <a:buClr>
                <a:srgbClr val="873624"/>
              </a:buClr>
            </a:pPr>
            <a:r>
              <a:rPr lang="en-US" sz="3200" b="1" u="sng" dirty="0">
                <a:solidFill>
                  <a:prstClr val="black">
                    <a:lumMod val="85000"/>
                    <a:lumOff val="15000"/>
                  </a:prstClr>
                </a:solidFill>
                <a:latin typeface="Book Antiqua"/>
              </a:rPr>
              <a:t>Setting of teeth</a:t>
            </a:r>
            <a:endParaRPr lang="en-US" sz="3200" dirty="0">
              <a:solidFill>
                <a:prstClr val="black">
                  <a:lumMod val="85000"/>
                  <a:lumOff val="15000"/>
                </a:prstClr>
              </a:solidFill>
              <a:latin typeface="Book Antiqua"/>
            </a:endParaRPr>
          </a:p>
          <a:p>
            <a:pPr lvl="0">
              <a:spcBef>
                <a:spcPct val="20000"/>
              </a:spcBef>
              <a:buClr>
                <a:srgbClr val="873624"/>
              </a:buClr>
            </a:pPr>
            <a:r>
              <a:rPr lang="en-US" sz="2800" dirty="0">
                <a:solidFill>
                  <a:prstClr val="black">
                    <a:lumMod val="85000"/>
                    <a:lumOff val="15000"/>
                  </a:prstClr>
                </a:solidFill>
                <a:latin typeface="Book Antiqua"/>
              </a:rPr>
              <a:t>Before setting we should mount the upper cast to articulator by a mean of face bow, than use partial denture.</a:t>
            </a:r>
          </a:p>
          <a:p>
            <a:pPr lvl="0">
              <a:spcBef>
                <a:spcPct val="20000"/>
              </a:spcBef>
              <a:buClr>
                <a:srgbClr val="873624"/>
              </a:buClr>
            </a:pPr>
            <a:r>
              <a:rPr lang="en-US" sz="2800" dirty="0">
                <a:solidFill>
                  <a:prstClr val="black">
                    <a:lumMod val="85000"/>
                    <a:lumOff val="15000"/>
                  </a:prstClr>
                </a:solidFill>
                <a:latin typeface="Book Antiqua"/>
              </a:rPr>
              <a:t>To mount the lower cast in centric occlusion which must be coincide with centric relation of the Jaw. Setting of teeth is difficult in partial denture and it need some experience in selecting type and number of teeth to place in the saddle. </a:t>
            </a:r>
          </a:p>
        </p:txBody>
      </p:sp>
      <p:pic>
        <p:nvPicPr>
          <p:cNvPr id="4" name="Picture 3"/>
          <p:cNvPicPr>
            <a:picLocks noChangeAspect="1"/>
          </p:cNvPicPr>
          <p:nvPr/>
        </p:nvPicPr>
        <p:blipFill>
          <a:blip r:embed="rId2"/>
          <a:stretch>
            <a:fillRect/>
          </a:stretch>
        </p:blipFill>
        <p:spPr>
          <a:xfrm>
            <a:off x="4475019" y="3156238"/>
            <a:ext cx="5223596" cy="3912655"/>
          </a:xfrm>
          <a:prstGeom prst="rect">
            <a:avLst/>
          </a:prstGeom>
        </p:spPr>
      </p:pic>
    </p:spTree>
    <p:extLst>
      <p:ext uri="{BB962C8B-B14F-4D97-AF65-F5344CB8AC3E}">
        <p14:creationId xmlns:p14="http://schemas.microsoft.com/office/powerpoint/2010/main" val="35191305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1783" y="225726"/>
            <a:ext cx="11651672" cy="3797963"/>
          </a:xfrm>
          <a:prstGeom prst="rect">
            <a:avLst/>
          </a:prstGeom>
        </p:spPr>
        <p:txBody>
          <a:bodyPr wrap="square">
            <a:spAutoFit/>
          </a:bodyPr>
          <a:lstStyle/>
          <a:p>
            <a:pPr marL="0" marR="0" lvl="0" indent="0" defTabSz="914400" eaLnBrk="1" fontAlgn="auto" latinLnBrk="0" hangingPunct="1">
              <a:lnSpc>
                <a:spcPct val="100000"/>
              </a:lnSpc>
              <a:spcBef>
                <a:spcPct val="20000"/>
              </a:spcBef>
              <a:spcAft>
                <a:spcPts val="0"/>
              </a:spcAft>
              <a:buClr>
                <a:srgbClr val="873624"/>
              </a:buClr>
              <a:buSzTx/>
              <a:buFontTx/>
              <a:buNone/>
              <a:tabLst/>
              <a:defRPr/>
            </a:pPr>
            <a:r>
              <a:rPr kumimoji="0" lang="en-US" sz="2800" b="1" i="0" u="sng" strike="noStrike" kern="0" cap="none" spc="0" normalizeH="0" baseline="0" noProof="0" dirty="0" smtClean="0">
                <a:ln>
                  <a:noFill/>
                </a:ln>
                <a:solidFill>
                  <a:prstClr val="black">
                    <a:lumMod val="85000"/>
                    <a:lumOff val="15000"/>
                  </a:prstClr>
                </a:solidFill>
                <a:effectLst/>
                <a:uLnTx/>
                <a:uFillTx/>
                <a:latin typeface="Book Antiqua"/>
              </a:rPr>
              <a:t>Factor which should consider in Arrangement of teeth</a:t>
            </a:r>
            <a:endParaRPr kumimoji="0" lang="en-US" sz="2800" b="0" i="0" u="none" strike="noStrike" kern="0" cap="none" spc="0" normalizeH="0" baseline="0" noProof="0" dirty="0" smtClean="0">
              <a:ln>
                <a:noFill/>
              </a:ln>
              <a:solidFill>
                <a:prstClr val="black">
                  <a:lumMod val="85000"/>
                  <a:lumOff val="15000"/>
                </a:prstClr>
              </a:solidFill>
              <a:effectLst/>
              <a:uLnTx/>
              <a:uFillTx/>
              <a:latin typeface="Book Antiqua"/>
            </a:endParaRPr>
          </a:p>
          <a:p>
            <a:pPr marL="0" marR="0" lvl="0" indent="0" defTabSz="914400" eaLnBrk="1" fontAlgn="auto" latinLnBrk="0" hangingPunct="1">
              <a:lnSpc>
                <a:spcPct val="100000"/>
              </a:lnSpc>
              <a:spcBef>
                <a:spcPct val="20000"/>
              </a:spcBef>
              <a:spcAft>
                <a:spcPts val="0"/>
              </a:spcAft>
              <a:buClr>
                <a:srgbClr val="873624"/>
              </a:buClr>
              <a:buSzTx/>
              <a:buFontTx/>
              <a:buNone/>
              <a:tabLst/>
              <a:defRPr/>
            </a:pPr>
            <a:r>
              <a:rPr kumimoji="0" lang="en-US" sz="2800" b="1" i="0" strike="noStrike" kern="0" cap="none" spc="0" normalizeH="0" baseline="0" noProof="0" dirty="0" smtClean="0">
                <a:ln>
                  <a:noFill/>
                </a:ln>
                <a:solidFill>
                  <a:srgbClr val="FF0000"/>
                </a:solidFill>
                <a:effectLst/>
                <a:uLnTx/>
                <a:uFillTx/>
                <a:latin typeface="Book Antiqua"/>
              </a:rPr>
              <a:t>1.Balanced articulation </a:t>
            </a:r>
          </a:p>
          <a:p>
            <a:pPr marL="0" marR="0" lvl="0" indent="0" defTabSz="914400" eaLnBrk="1" fontAlgn="auto" latinLnBrk="0" hangingPunct="1">
              <a:lnSpc>
                <a:spcPct val="100000"/>
              </a:lnSpc>
              <a:spcBef>
                <a:spcPct val="20000"/>
              </a:spcBef>
              <a:spcAft>
                <a:spcPts val="0"/>
              </a:spcAft>
              <a:buClr>
                <a:srgbClr val="873624"/>
              </a:buClr>
              <a:buSzTx/>
              <a:buFontTx/>
              <a:buNone/>
              <a:tabLst/>
              <a:defRPr/>
            </a:pPr>
            <a:r>
              <a:rPr kumimoji="0" lang="en-US" sz="2800" b="0" i="0" u="none" strike="noStrike" kern="0" cap="none" spc="0" normalizeH="0" baseline="0" noProof="0" dirty="0" smtClean="0">
                <a:ln>
                  <a:noFill/>
                </a:ln>
                <a:solidFill>
                  <a:prstClr val="black">
                    <a:lumMod val="85000"/>
                    <a:lumOff val="15000"/>
                  </a:prstClr>
                </a:solidFill>
                <a:effectLst/>
                <a:uLnTx/>
                <a:uFillTx/>
                <a:latin typeface="Book Antiqua"/>
              </a:rPr>
              <a:t>It means teeth will be in contact in all closed jaw relation, this is done in order to distribute the masticatory load over as wide area as possible. </a:t>
            </a:r>
          </a:p>
          <a:p>
            <a:pPr marL="0" marR="0" lvl="0" indent="0" defTabSz="914400" eaLnBrk="1" fontAlgn="auto" latinLnBrk="0" hangingPunct="1">
              <a:lnSpc>
                <a:spcPct val="100000"/>
              </a:lnSpc>
              <a:spcBef>
                <a:spcPct val="20000"/>
              </a:spcBef>
              <a:spcAft>
                <a:spcPts val="0"/>
              </a:spcAft>
              <a:buClr>
                <a:srgbClr val="873624"/>
              </a:buClr>
              <a:buSzTx/>
              <a:buFontTx/>
              <a:buNone/>
              <a:tabLst/>
              <a:defRPr/>
            </a:pPr>
            <a:r>
              <a:rPr kumimoji="0" lang="en-US" sz="2800" b="1" i="0" u="none" strike="noStrike" kern="0" cap="none" spc="0" normalizeH="0" baseline="0" noProof="0" dirty="0" smtClean="0">
                <a:ln>
                  <a:noFill/>
                </a:ln>
                <a:solidFill>
                  <a:srgbClr val="FF0000"/>
                </a:solidFill>
                <a:effectLst/>
                <a:uLnTx/>
                <a:uFillTx/>
                <a:latin typeface="Book Antiqua"/>
              </a:rPr>
              <a:t>2.Buccolingual position:- </a:t>
            </a:r>
            <a:r>
              <a:rPr kumimoji="0" lang="en-US" sz="2800" b="0" i="0" u="none" strike="noStrike" kern="0" cap="none" spc="0" normalizeH="0" baseline="0" noProof="0" dirty="0" smtClean="0">
                <a:ln>
                  <a:noFill/>
                </a:ln>
                <a:effectLst/>
                <a:uLnTx/>
                <a:uFillTx/>
                <a:latin typeface="Book Antiqua"/>
              </a:rPr>
              <a:t>artificial teeth should be position in the saddle area in a similar manner like a stable position of natural teeth because it will be subjected to the same pressure form the </a:t>
            </a:r>
            <a:r>
              <a:rPr kumimoji="0" lang="en-US" sz="2800" b="0" i="0" u="none" strike="noStrike" kern="0" cap="none" spc="0" normalizeH="0" baseline="0" noProof="0" dirty="0" err="1" smtClean="0">
                <a:ln>
                  <a:noFill/>
                </a:ln>
                <a:effectLst/>
                <a:uLnTx/>
                <a:uFillTx/>
                <a:latin typeface="Book Antiqua"/>
              </a:rPr>
              <a:t>toung</a:t>
            </a:r>
            <a:r>
              <a:rPr kumimoji="0" lang="en-US" sz="2800" b="0" i="0" u="none" strike="noStrike" kern="0" cap="none" spc="0" normalizeH="0" baseline="0" noProof="0" dirty="0" smtClean="0">
                <a:ln>
                  <a:noFill/>
                </a:ln>
                <a:effectLst/>
                <a:uLnTx/>
                <a:uFillTx/>
                <a:latin typeface="Book Antiqua"/>
              </a:rPr>
              <a:t> on one side and form other side. </a:t>
            </a:r>
          </a:p>
        </p:txBody>
      </p:sp>
      <p:pic>
        <p:nvPicPr>
          <p:cNvPr id="4" name="Picture 3"/>
          <p:cNvPicPr>
            <a:picLocks noChangeAspect="1"/>
          </p:cNvPicPr>
          <p:nvPr/>
        </p:nvPicPr>
        <p:blipFill>
          <a:blip r:embed="rId2"/>
          <a:stretch>
            <a:fillRect/>
          </a:stretch>
        </p:blipFill>
        <p:spPr>
          <a:xfrm>
            <a:off x="3955774" y="3878744"/>
            <a:ext cx="3414713" cy="2979255"/>
          </a:xfrm>
          <a:prstGeom prst="rect">
            <a:avLst/>
          </a:prstGeom>
        </p:spPr>
      </p:pic>
    </p:spTree>
    <p:extLst>
      <p:ext uri="{BB962C8B-B14F-4D97-AF65-F5344CB8AC3E}">
        <p14:creationId xmlns:p14="http://schemas.microsoft.com/office/powerpoint/2010/main" val="2094244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11847443" cy="2554545"/>
          </a:xfrm>
          <a:prstGeom prst="rect">
            <a:avLst/>
          </a:prstGeom>
        </p:spPr>
        <p:txBody>
          <a:bodyPr wrap="square">
            <a:spAutoFit/>
          </a:bodyPr>
          <a:lstStyle/>
          <a:p>
            <a:pPr lvl="0">
              <a:spcBef>
                <a:spcPct val="20000"/>
              </a:spcBef>
              <a:buClr>
                <a:srgbClr val="873624"/>
              </a:buClr>
              <a:defRPr/>
            </a:pPr>
            <a:r>
              <a:rPr lang="en-US" sz="4000" b="1" kern="0" dirty="0">
                <a:solidFill>
                  <a:srgbClr val="FF0000"/>
                </a:solidFill>
                <a:latin typeface="Book Antiqua"/>
              </a:rPr>
              <a:t>3.Antro-Posterior relation:- </a:t>
            </a:r>
            <a:r>
              <a:rPr lang="en-US" sz="4000" kern="0" dirty="0">
                <a:solidFill>
                  <a:prstClr val="black">
                    <a:lumMod val="85000"/>
                    <a:lumOff val="15000"/>
                  </a:prstClr>
                </a:solidFill>
                <a:latin typeface="Book Antiqua"/>
              </a:rPr>
              <a:t>Its very important to provide an adequate occlusion </a:t>
            </a:r>
            <a:r>
              <a:rPr lang="en-US" sz="4000" kern="0" dirty="0" err="1">
                <a:solidFill>
                  <a:prstClr val="black">
                    <a:lumMod val="85000"/>
                    <a:lumOff val="15000"/>
                  </a:prstClr>
                </a:solidFill>
                <a:latin typeface="Book Antiqua"/>
              </a:rPr>
              <a:t>antro</a:t>
            </a:r>
            <a:r>
              <a:rPr lang="en-US" sz="4000" kern="0" dirty="0">
                <a:solidFill>
                  <a:prstClr val="black">
                    <a:lumMod val="85000"/>
                    <a:lumOff val="15000"/>
                  </a:prstClr>
                </a:solidFill>
                <a:latin typeface="Book Antiqua"/>
              </a:rPr>
              <a:t> Posteriorly so in most case we need to a grinding of teeth during </a:t>
            </a:r>
            <a:r>
              <a:rPr lang="en-US" sz="4000" kern="0" dirty="0" smtClean="0">
                <a:solidFill>
                  <a:prstClr val="black">
                    <a:lumMod val="85000"/>
                    <a:lumOff val="15000"/>
                  </a:prstClr>
                </a:solidFill>
                <a:latin typeface="Book Antiqua"/>
              </a:rPr>
              <a:t>arrangement</a:t>
            </a:r>
            <a:endParaRPr lang="en-US" sz="4000" kern="0" dirty="0">
              <a:solidFill>
                <a:sysClr val="windowText" lastClr="000000"/>
              </a:solidFill>
            </a:endParaRPr>
          </a:p>
        </p:txBody>
      </p:sp>
      <p:pic>
        <p:nvPicPr>
          <p:cNvPr id="4" name="Picture 3"/>
          <p:cNvPicPr>
            <a:picLocks noChangeAspect="1"/>
          </p:cNvPicPr>
          <p:nvPr/>
        </p:nvPicPr>
        <p:blipFill>
          <a:blip r:embed="rId2"/>
          <a:stretch>
            <a:fillRect/>
          </a:stretch>
        </p:blipFill>
        <p:spPr>
          <a:xfrm>
            <a:off x="4382118" y="2729895"/>
            <a:ext cx="4448254" cy="3094436"/>
          </a:xfrm>
          <a:prstGeom prst="rect">
            <a:avLst/>
          </a:prstGeom>
        </p:spPr>
      </p:pic>
    </p:spTree>
    <p:extLst>
      <p:ext uri="{BB962C8B-B14F-4D97-AF65-F5344CB8AC3E}">
        <p14:creationId xmlns:p14="http://schemas.microsoft.com/office/powerpoint/2010/main" val="3102804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0883"/>
            <a:ext cx="12192000" cy="1569660"/>
          </a:xfrm>
          <a:prstGeom prst="rect">
            <a:avLst/>
          </a:prstGeom>
        </p:spPr>
        <p:txBody>
          <a:bodyPr wrap="square">
            <a:spAutoFit/>
          </a:bodyPr>
          <a:lstStyle/>
          <a:p>
            <a:r>
              <a:rPr lang="en-US" dirty="0">
                <a:solidFill>
                  <a:srgbClr val="000000"/>
                </a:solidFill>
                <a:latin typeface="Times New Roman" panose="02020603050405020304" pitchFamily="18" charset="0"/>
                <a:ea typeface="Times New Roman" panose="02020603050405020304" pitchFamily="18" charset="0"/>
              </a:rPr>
              <a:t> </a:t>
            </a:r>
            <a:r>
              <a:rPr lang="en-US" sz="3200" b="1" dirty="0" err="1" smtClean="0">
                <a:solidFill>
                  <a:srgbClr val="FF0000"/>
                </a:solidFill>
                <a:latin typeface="Times New Roman" panose="02020603050405020304" pitchFamily="18" charset="0"/>
                <a:ea typeface="Times New Roman" panose="02020603050405020304" pitchFamily="18" charset="0"/>
              </a:rPr>
              <a:t>Flasking</a:t>
            </a:r>
            <a:r>
              <a:rPr lang="en-US" sz="3200" b="1" dirty="0" smtClean="0">
                <a:solidFill>
                  <a:srgbClr val="FF0000"/>
                </a:solidFill>
                <a:latin typeface="Times New Roman" panose="02020603050405020304" pitchFamily="18" charset="0"/>
                <a:ea typeface="Times New Roman" panose="02020603050405020304" pitchFamily="18" charset="0"/>
              </a:rPr>
              <a:t> :</a:t>
            </a:r>
            <a:r>
              <a:rPr lang="en-US" sz="3200" dirty="0" smtClean="0">
                <a:solidFill>
                  <a:srgbClr val="000000"/>
                </a:solidFill>
                <a:latin typeface="Times New Roman" panose="02020603050405020304" pitchFamily="18" charset="0"/>
                <a:ea typeface="Times New Roman" panose="02020603050405020304" pitchFamily="18" charset="0"/>
              </a:rPr>
              <a:t>Is </a:t>
            </a:r>
            <a:r>
              <a:rPr lang="en-US" sz="3200" dirty="0">
                <a:solidFill>
                  <a:srgbClr val="000000"/>
                </a:solidFill>
                <a:latin typeface="Times New Roman" panose="02020603050405020304" pitchFamily="18" charset="0"/>
                <a:ea typeface="Times New Roman" panose="02020603050405020304" pitchFamily="18" charset="0"/>
              </a:rPr>
              <a:t>the process of </a:t>
            </a:r>
            <a:r>
              <a:rPr lang="en-US" sz="3200" b="1" dirty="0">
                <a:solidFill>
                  <a:srgbClr val="000000"/>
                </a:solidFill>
                <a:latin typeface="Times New Roman" panose="02020603050405020304" pitchFamily="18" charset="0"/>
                <a:ea typeface="Times New Roman" panose="02020603050405020304" pitchFamily="18" charset="0"/>
              </a:rPr>
              <a:t>investing the cast</a:t>
            </a:r>
            <a:r>
              <a:rPr lang="en-US" sz="3200" dirty="0">
                <a:solidFill>
                  <a:srgbClr val="000000"/>
                </a:solidFill>
                <a:latin typeface="Times New Roman" panose="02020603050405020304" pitchFamily="18" charset="0"/>
                <a:ea typeface="Times New Roman" panose="02020603050405020304" pitchFamily="18" charset="0"/>
              </a:rPr>
              <a:t> with the waxed denture in a </a:t>
            </a:r>
            <a:r>
              <a:rPr lang="en-US" sz="3200" b="1" dirty="0">
                <a:solidFill>
                  <a:srgbClr val="000000"/>
                </a:solidFill>
                <a:latin typeface="Times New Roman" panose="02020603050405020304" pitchFamily="18" charset="0"/>
                <a:ea typeface="Times New Roman" panose="02020603050405020304" pitchFamily="18" charset="0"/>
              </a:rPr>
              <a:t>flask</a:t>
            </a:r>
            <a:r>
              <a:rPr lang="en-US" sz="3200" dirty="0">
                <a:solidFill>
                  <a:srgbClr val="000000"/>
                </a:solidFill>
                <a:latin typeface="Times New Roman" panose="02020603050405020304" pitchFamily="18" charset="0"/>
                <a:ea typeface="Times New Roman" panose="02020603050405020304" pitchFamily="18" charset="0"/>
              </a:rPr>
              <a:t> to make a sectional mold that is used to form the acrylic resin denture base. </a:t>
            </a:r>
            <a:endParaRPr lang="en-US" sz="3200" dirty="0"/>
          </a:p>
        </p:txBody>
      </p:sp>
      <p:pic>
        <p:nvPicPr>
          <p:cNvPr id="2" name="Picture 1"/>
          <p:cNvPicPr>
            <a:picLocks noChangeAspect="1"/>
          </p:cNvPicPr>
          <p:nvPr/>
        </p:nvPicPr>
        <p:blipFill>
          <a:blip r:embed="rId2"/>
          <a:stretch>
            <a:fillRect/>
          </a:stretch>
        </p:blipFill>
        <p:spPr>
          <a:xfrm>
            <a:off x="1427661" y="2702891"/>
            <a:ext cx="9071634" cy="3572566"/>
          </a:xfrm>
          <a:prstGeom prst="rect">
            <a:avLst/>
          </a:prstGeom>
        </p:spPr>
      </p:pic>
    </p:spTree>
    <p:extLst>
      <p:ext uri="{BB962C8B-B14F-4D97-AF65-F5344CB8AC3E}">
        <p14:creationId xmlns:p14="http://schemas.microsoft.com/office/powerpoint/2010/main" val="16151918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68684"/>
            <a:ext cx="11887200" cy="6761679"/>
          </a:xfrm>
          <a:prstGeom prst="rect">
            <a:avLst/>
          </a:prstGeom>
        </p:spPr>
      </p:pic>
    </p:spTree>
    <p:extLst>
      <p:ext uri="{BB962C8B-B14F-4D97-AF65-F5344CB8AC3E}">
        <p14:creationId xmlns:p14="http://schemas.microsoft.com/office/powerpoint/2010/main" val="3741079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2278" y="246104"/>
            <a:ext cx="12019721" cy="6173535"/>
          </a:xfrm>
          <a:prstGeom prst="rect">
            <a:avLst/>
          </a:prstGeom>
        </p:spPr>
      </p:pic>
    </p:spTree>
    <p:extLst>
      <p:ext uri="{BB962C8B-B14F-4D97-AF65-F5344CB8AC3E}">
        <p14:creationId xmlns:p14="http://schemas.microsoft.com/office/powerpoint/2010/main" val="22671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538" y="216984"/>
            <a:ext cx="11622157" cy="2668359"/>
          </a:xfrm>
          <a:prstGeom prst="rect">
            <a:avLst/>
          </a:prstGeom>
        </p:spPr>
        <p:txBody>
          <a:bodyPr wrap="square">
            <a:spAutoFit/>
          </a:bodyPr>
          <a:lstStyle/>
          <a:p>
            <a:pPr lvl="0" algn="just" fontAlgn="base">
              <a:lnSpc>
                <a:spcPct val="93000"/>
              </a:lnSpc>
              <a:spcAft>
                <a:spcPts val="15"/>
              </a:spcAft>
              <a:buClr>
                <a:srgbClr val="000000"/>
              </a:buClr>
              <a:buSzPts val="2000"/>
            </a:pPr>
            <a:r>
              <a:rPr lang="en-US" sz="36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2.The cast is embedded in the shallow section of the flask then mixed plaster, the cast being with the level of the metal flange of the shallow section of flask the all the cast (tooth stone, clasp wire and other stone surface of the cast) should be covered by mixing of plaster.</a:t>
            </a:r>
            <a:endParaRPr lang="en-US" sz="36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903304" y="3169961"/>
            <a:ext cx="4929809" cy="3360718"/>
          </a:xfrm>
          <a:prstGeom prst="rect">
            <a:avLst/>
          </a:prstGeom>
        </p:spPr>
      </p:pic>
    </p:spTree>
    <p:extLst>
      <p:ext uri="{BB962C8B-B14F-4D97-AF65-F5344CB8AC3E}">
        <p14:creationId xmlns:p14="http://schemas.microsoft.com/office/powerpoint/2010/main" val="3986426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667" y="461168"/>
            <a:ext cx="11416749" cy="2001702"/>
          </a:xfrm>
          <a:prstGeom prst="rect">
            <a:avLst/>
          </a:prstGeom>
        </p:spPr>
        <p:txBody>
          <a:bodyPr wrap="square">
            <a:spAutoFit/>
          </a:bodyPr>
          <a:lstStyle/>
          <a:p>
            <a:pPr lvl="0" algn="just" fontAlgn="base">
              <a:lnSpc>
                <a:spcPct val="94000"/>
              </a:lnSpc>
              <a:spcAft>
                <a:spcPts val="28965"/>
              </a:spcAft>
              <a:buClr>
                <a:srgbClr val="000000"/>
              </a:buClr>
              <a:buSzPts val="2000"/>
            </a:pPr>
            <a:r>
              <a:rPr lang="en-US" sz="4400" u="none" strike="noStrike" dirty="0" smtClean="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3.Plaster must be smoothed after the initial set also a metal surface of the flask completely cleaned.</a:t>
            </a:r>
            <a:endParaRPr lang="en-US" sz="4400"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p:cNvSpPr/>
          <p:nvPr/>
        </p:nvSpPr>
        <p:spPr>
          <a:xfrm>
            <a:off x="271666" y="3331159"/>
            <a:ext cx="11416749" cy="2153282"/>
          </a:xfrm>
          <a:prstGeom prst="rect">
            <a:avLst/>
          </a:prstGeom>
        </p:spPr>
        <p:txBody>
          <a:bodyPr wrap="square">
            <a:spAutoFit/>
          </a:bodyPr>
          <a:lstStyle/>
          <a:p>
            <a:pPr lvl="0" algn="just" fontAlgn="base">
              <a:lnSpc>
                <a:spcPct val="93000"/>
              </a:lnSpc>
              <a:spcAft>
                <a:spcPts val="11700"/>
              </a:spcAft>
              <a:buClr>
                <a:srgbClr val="000000"/>
              </a:buClr>
              <a:buSzPts val="2000"/>
            </a:pPr>
            <a:r>
              <a:rPr lang="en-US" sz="48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4.Separating solution or Vaseline is painted over the plaster if desired tinfoil can be applied over the wax surface of the denture</a:t>
            </a:r>
            <a:r>
              <a:rPr lang="en-US" sz="17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endParaRPr lang="en-US" sz="17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2906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1790218" cy="1466171"/>
          </a:xfrm>
          <a:prstGeom prst="rect">
            <a:avLst/>
          </a:prstGeom>
        </p:spPr>
        <p:txBody>
          <a:bodyPr wrap="square">
            <a:spAutoFit/>
          </a:bodyPr>
          <a:lstStyle/>
          <a:p>
            <a:pPr lvl="0" algn="just" fontAlgn="base">
              <a:lnSpc>
                <a:spcPct val="93000"/>
              </a:lnSpc>
              <a:spcAft>
                <a:spcPts val="15"/>
              </a:spcAft>
              <a:buClr>
                <a:srgbClr val="000000"/>
              </a:buClr>
              <a:buSzPts val="2000"/>
            </a:pPr>
            <a:r>
              <a:rPr lang="en-US" sz="3200" u="none" strike="noStrike" dirty="0" smtClean="0">
                <a:solidFill>
                  <a:srgbClr val="00B05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5.The tops of the teeth are covered with a mixture of stone to a depth of (6 mm) this should be carefully painted to prevent bubbles by using vibrator device.</a:t>
            </a:r>
            <a:endParaRPr lang="en-US" sz="3200" u="none" strike="noStrike" dirty="0">
              <a:solidFill>
                <a:srgbClr val="00B05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4599708" y="3256457"/>
            <a:ext cx="4586287" cy="3435288"/>
          </a:xfrm>
          <a:prstGeom prst="rect">
            <a:avLst/>
          </a:prstGeom>
        </p:spPr>
      </p:pic>
      <p:sp>
        <p:nvSpPr>
          <p:cNvPr id="4" name="Rectangle 3"/>
          <p:cNvSpPr/>
          <p:nvPr/>
        </p:nvSpPr>
        <p:spPr>
          <a:xfrm>
            <a:off x="0" y="1466171"/>
            <a:ext cx="11416145" cy="1637949"/>
          </a:xfrm>
          <a:prstGeom prst="rect">
            <a:avLst/>
          </a:prstGeom>
        </p:spPr>
        <p:txBody>
          <a:bodyPr wrap="square">
            <a:spAutoFit/>
          </a:bodyPr>
          <a:lstStyle/>
          <a:p>
            <a:pPr lvl="0" algn="just" fontAlgn="base">
              <a:lnSpc>
                <a:spcPct val="93000"/>
              </a:lnSpc>
              <a:spcAft>
                <a:spcPts val="15"/>
              </a:spcAft>
              <a:buClr>
                <a:srgbClr val="000000"/>
              </a:buClr>
              <a:buSzPts val="2000"/>
            </a:pPr>
            <a:r>
              <a:rPr lang="en-US" sz="3600" u="none" strike="noStrike" dirty="0" smtClean="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6.The top (deep section) (upper part) of the flask is added and then filled with either plaster or a mixture (1 : 1) stone and plaster which is preferable to eliminate</a:t>
            </a:r>
            <a:endParaRPr lang="en-US" sz="3600" u="none" strike="noStrike"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3975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1672" y="367423"/>
            <a:ext cx="11762509" cy="3046988"/>
          </a:xfrm>
          <a:prstGeom prst="rect">
            <a:avLst/>
          </a:prstGeom>
        </p:spPr>
        <p:txBody>
          <a:bodyPr wrap="square">
            <a:spAutoFit/>
          </a:bodyPr>
          <a:lstStyle/>
          <a:p>
            <a:r>
              <a:rPr lang="en-US" sz="3200" dirty="0" smtClean="0">
                <a:solidFill>
                  <a:srgbClr val="000000"/>
                </a:solidFill>
                <a:effectLst/>
                <a:latin typeface="Times New Roman" panose="02020603050405020304" pitchFamily="18" charset="0"/>
                <a:ea typeface="Times New Roman" panose="02020603050405020304" pitchFamily="18" charset="0"/>
              </a:rPr>
              <a:t>7.Close the flask with its cover. Then put the flask in the bench press about 1 hour to ensure that the cover will be parallel with the base also bench intimate contact to prevent plaster going throughout press wake as sure the two sections of the flask become in intimate contact to prevent plaster going throughout which lead to changes in occlusion of the finished denture</a:t>
            </a:r>
            <a:endParaRPr lang="en-US" sz="3200" dirty="0"/>
          </a:p>
        </p:txBody>
      </p:sp>
    </p:spTree>
    <p:extLst>
      <p:ext uri="{BB962C8B-B14F-4D97-AF65-F5344CB8AC3E}">
        <p14:creationId xmlns:p14="http://schemas.microsoft.com/office/powerpoint/2010/main" val="770210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7067791"/>
          </a:xfrm>
          <a:prstGeom prst="rect">
            <a:avLst/>
          </a:prstGeom>
        </p:spPr>
      </p:pic>
    </p:spTree>
    <p:extLst>
      <p:ext uri="{BB962C8B-B14F-4D97-AF65-F5344CB8AC3E}">
        <p14:creationId xmlns:p14="http://schemas.microsoft.com/office/powerpoint/2010/main" val="8907580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697</Words>
  <Application>Microsoft Office PowerPoint</Application>
  <PresentationFormat>Widescreen</PresentationFormat>
  <Paragraphs>36</Paragraphs>
  <Slides>15</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Book Antiqua</vt:lpstr>
      <vt:lpstr>Calibri</vt:lpstr>
      <vt:lpstr>Calibri Light</vt:lpstr>
      <vt:lpstr>Times New Roman</vt:lpstr>
      <vt:lpstr>Office Theme</vt:lpstr>
      <vt:lpstr>1_Office Theme</vt:lpstr>
      <vt:lpstr>Selection and setting of the teeth , flasking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Selection and setting of the teeth , flasking</dc:title>
  <dc:creator>Maher</dc:creator>
  <cp:lastModifiedBy>Maher</cp:lastModifiedBy>
  <cp:revision>10</cp:revision>
  <dcterms:created xsi:type="dcterms:W3CDTF">2024-03-22T12:58:36Z</dcterms:created>
  <dcterms:modified xsi:type="dcterms:W3CDTF">2025-03-06T05:40:24Z</dcterms:modified>
</cp:coreProperties>
</file>